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77" r:id="rId17"/>
    <p:sldId id="276" r:id="rId18"/>
    <p:sldId id="273" r:id="rId19"/>
    <p:sldId id="274" r:id="rId20"/>
    <p:sldId id="278" r:id="rId21"/>
    <p:sldId id="275" r:id="rId22"/>
    <p:sldId id="279" r:id="rId23"/>
    <p:sldId id="270" r:id="rId24"/>
    <p:sldId id="271" r:id="rId25"/>
    <p:sldId id="280" r:id="rId26"/>
    <p:sldId id="286" r:id="rId27"/>
    <p:sldId id="287" r:id="rId28"/>
    <p:sldId id="281" r:id="rId29"/>
    <p:sldId id="282" r:id="rId30"/>
    <p:sldId id="284" r:id="rId31"/>
    <p:sldId id="285" r:id="rId32"/>
    <p:sldId id="283" r:id="rId33"/>
    <p:sldId id="288" r:id="rId34"/>
    <p:sldId id="289" r:id="rId35"/>
    <p:sldId id="290" r:id="rId36"/>
    <p:sldId id="291" r:id="rId37"/>
    <p:sldId id="292" r:id="rId3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80251" autoAdjust="0"/>
  </p:normalViewPr>
  <p:slideViewPr>
    <p:cSldViewPr snapToGrid="0">
      <p:cViewPr varScale="1">
        <p:scale>
          <a:sx n="54" d="100"/>
          <a:sy n="54" d="100"/>
        </p:scale>
        <p:origin x="12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0AA6393-DA49-484E-B308-D774D983D313}" type="datetimeFigureOut">
              <a:rPr lang="en-US" smtClean="0"/>
              <a:t>4/20/2015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CC6999-9BA1-4B13-866B-22B8B97F3527}" type="slidenum">
              <a:rPr lang="en-US" smtClean="0"/>
              <a:t>‹#›</a:t>
            </a:fld>
            <a:endParaRPr lang="en-US"/>
          </a:p>
        </p:txBody>
      </p:sp>
    </p:spTree>
    <p:extLst>
      <p:ext uri="{BB962C8B-B14F-4D97-AF65-F5344CB8AC3E}">
        <p14:creationId xmlns:p14="http://schemas.microsoft.com/office/powerpoint/2010/main" val="42679815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Can not conduct in class because uses</a:t>
            </a:r>
            <a:r>
              <a:rPr lang="en-US" baseline="0" dirty="0" smtClean="0"/>
              <a:t> formaldehyde</a:t>
            </a:r>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5</a:t>
            </a:fld>
            <a:endParaRPr lang="en-US"/>
          </a:p>
        </p:txBody>
      </p:sp>
    </p:spTree>
    <p:extLst>
      <p:ext uri="{BB962C8B-B14F-4D97-AF65-F5344CB8AC3E}">
        <p14:creationId xmlns:p14="http://schemas.microsoft.com/office/powerpoint/2010/main" val="20485403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Verdana" panose="020B0604030504040204" pitchFamily="34" charset="0"/>
              </a:rPr>
              <a:t>Given that the average human head hair grows at the rate of 1 centimeter per month, analyzing segments of hair for drug content may define the timeline for drug use</a:t>
            </a:r>
            <a:endParaRPr lang="en-US" dirty="0" smtClean="0"/>
          </a:p>
          <a:p>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35</a:t>
            </a:fld>
            <a:endParaRPr lang="en-US"/>
          </a:p>
        </p:txBody>
      </p:sp>
    </p:spTree>
    <p:extLst>
      <p:ext uri="{BB962C8B-B14F-4D97-AF65-F5344CB8AC3E}">
        <p14:creationId xmlns:p14="http://schemas.microsoft.com/office/powerpoint/2010/main" val="264816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altLang="en-US" dirty="0" smtClean="0">
                <a:latin typeface="Verdana" panose="020B0604030504040204" pitchFamily="34" charset="0"/>
              </a:rPr>
              <a:t>Chromatography is a means of separating and tentatively identifying the components of a mixture. </a:t>
            </a:r>
          </a:p>
          <a:p>
            <a:pPr marL="171450" indent="-171450">
              <a:buFont typeface="Arial" panose="020B0604020202020204" pitchFamily="34" charset="0"/>
              <a:buChar char="•"/>
            </a:pPr>
            <a:r>
              <a:rPr lang="en-US" altLang="en-US" dirty="0" smtClean="0">
                <a:latin typeface="Verdana" panose="020B0604030504040204" pitchFamily="34" charset="0"/>
              </a:rPr>
              <a:t>The theory of chromatography is based on the observation that chemical substances have a tendency to partially escape into the surrounding environment when dissolved in a liquid or when absorbed on a solid surface.</a:t>
            </a:r>
          </a:p>
          <a:p>
            <a:pPr marL="171450" indent="-171450">
              <a:buFont typeface="Arial" panose="020B0604020202020204" pitchFamily="34" charset="0"/>
              <a:buChar char="•"/>
            </a:pPr>
            <a:r>
              <a:rPr lang="en-US" altLang="en-US" dirty="0" smtClean="0">
                <a:latin typeface="Verdana" panose="020B0604030504040204" pitchFamily="34" charset="0"/>
              </a:rPr>
              <a:t>In chromatography, one phase is always made to move in one direction over a stationary or fixed phase.</a:t>
            </a:r>
          </a:p>
          <a:p>
            <a:pPr marL="171450" indent="-171450">
              <a:buFont typeface="Arial" panose="020B0604020202020204" pitchFamily="34" charset="0"/>
              <a:buChar char="•"/>
            </a:pPr>
            <a:r>
              <a:rPr lang="en-US" altLang="en-US" dirty="0" smtClean="0">
                <a:latin typeface="Verdana" panose="020B0604030504040204" pitchFamily="34" charset="0"/>
              </a:rPr>
              <a:t>Those materials that have a preference for the moving phase will slowly pull ahead and separate from those substances that prefer to remain in the stationary phase.</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14</a:t>
            </a:fld>
            <a:endParaRPr lang="en-US"/>
          </a:p>
        </p:txBody>
      </p:sp>
    </p:spTree>
    <p:extLst>
      <p:ext uri="{BB962C8B-B14F-4D97-AF65-F5344CB8AC3E}">
        <p14:creationId xmlns:p14="http://schemas.microsoft.com/office/powerpoint/2010/main" val="16635517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smtClean="0">
                <a:latin typeface="Verdana" panose="020B0604030504040204" pitchFamily="34" charset="0"/>
              </a:rPr>
              <a:t>Upper Left</a:t>
            </a:r>
            <a:r>
              <a:rPr lang="en-US" altLang="en-US" baseline="0" dirty="0" smtClean="0">
                <a:latin typeface="Verdana" panose="020B0604030504040204" pitchFamily="34" charset="0"/>
              </a:rPr>
              <a:t> - </a:t>
            </a:r>
            <a:r>
              <a:rPr lang="en-US" altLang="en-US" dirty="0" smtClean="0">
                <a:latin typeface="Verdana" panose="020B0604030504040204" pitchFamily="34" charset="0"/>
              </a:rPr>
              <a:t>In this illustration of chromatography, the molecules represented by the blue balls have a greater affinity for the upper phase and hence will be pushed along at a faster rate by the moving air. Eventually, the two sets of molecules will separate from each other, completing the chromatographic process.</a:t>
            </a:r>
          </a:p>
          <a:p>
            <a:endParaRPr lang="en-US" altLang="en-US" dirty="0" smtClean="0">
              <a:latin typeface="Verdana" panose="020B0604030504040204" pitchFamily="34" charset="0"/>
            </a:endParaRPr>
          </a:p>
          <a:p>
            <a:r>
              <a:rPr lang="en-US" altLang="en-US" dirty="0" smtClean="0">
                <a:latin typeface="Verdana" panose="020B0604030504040204" pitchFamily="34" charset="0"/>
              </a:rPr>
              <a:t>Lower Right - a) In thin-layer chromatography, a liquid sample is spotted onto the granular surface of a gel-coated plate. (b) The plate is placed into a closed chamber that contains a liquid. As the liquid rises up the plate, the components of the sample distribute themselves between the coating and the moving liquid. The mixture is separated, with substances with a greater affinity for the moving liquid traveling up the plate at a faster speed.</a:t>
            </a:r>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17</a:t>
            </a:fld>
            <a:endParaRPr lang="en-US"/>
          </a:p>
        </p:txBody>
      </p:sp>
    </p:spTree>
    <p:extLst>
      <p:ext uri="{BB962C8B-B14F-4D97-AF65-F5344CB8AC3E}">
        <p14:creationId xmlns:p14="http://schemas.microsoft.com/office/powerpoint/2010/main" val="21933210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20</a:t>
            </a:fld>
            <a:endParaRPr lang="en-US"/>
          </a:p>
        </p:txBody>
      </p:sp>
    </p:spTree>
    <p:extLst>
      <p:ext uri="{BB962C8B-B14F-4D97-AF65-F5344CB8AC3E}">
        <p14:creationId xmlns:p14="http://schemas.microsoft.com/office/powerpoint/2010/main" val="3677407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possible to connect the GC to the mass spec, so the separated substances can then be fragmented based on size.</a:t>
            </a:r>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21</a:t>
            </a:fld>
            <a:endParaRPr lang="en-US"/>
          </a:p>
        </p:txBody>
      </p:sp>
    </p:spTree>
    <p:extLst>
      <p:ext uri="{BB962C8B-B14F-4D97-AF65-F5344CB8AC3E}">
        <p14:creationId xmlns:p14="http://schemas.microsoft.com/office/powerpoint/2010/main" val="43897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Type</a:t>
            </a:r>
            <a:r>
              <a:rPr lang="en-US" baseline="0" dirty="0" smtClean="0"/>
              <a:t> of alcohol affects rate of absorption.  Beer is absorbed more slowly than 80 proof alcohol due to the carbohydrates</a:t>
            </a:r>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26</a:t>
            </a:fld>
            <a:endParaRPr lang="en-US"/>
          </a:p>
        </p:txBody>
      </p:sp>
    </p:spTree>
    <p:extLst>
      <p:ext uri="{BB962C8B-B14F-4D97-AF65-F5344CB8AC3E}">
        <p14:creationId xmlns:p14="http://schemas.microsoft.com/office/powerpoint/2010/main" val="2704854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Verdana" panose="020B0604030504040204" pitchFamily="34" charset="0"/>
              </a:rPr>
              <a:t>About five percent of the alcohol is excreted unchanged in the breath, urine, and perspiration. </a:t>
            </a:r>
          </a:p>
          <a:p>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27</a:t>
            </a:fld>
            <a:endParaRPr lang="en-US"/>
          </a:p>
        </p:txBody>
      </p:sp>
    </p:spTree>
    <p:extLst>
      <p:ext uri="{BB962C8B-B14F-4D97-AF65-F5344CB8AC3E}">
        <p14:creationId xmlns:p14="http://schemas.microsoft.com/office/powerpoint/2010/main" val="1996239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en-US" dirty="0" smtClean="0">
                <a:latin typeface="Verdana" panose="020B0604030504040204" pitchFamily="34" charset="0"/>
              </a:rPr>
              <a:t>In other words, 1 milliliter of blood contains nearly the same amount of alcohol as 2,100 milliliters of alveolar breath.</a:t>
            </a:r>
          </a:p>
          <a:p>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29</a:t>
            </a:fld>
            <a:endParaRPr lang="en-US"/>
          </a:p>
        </p:txBody>
      </p:sp>
    </p:spTree>
    <p:extLst>
      <p:ext uri="{BB962C8B-B14F-4D97-AF65-F5344CB8AC3E}">
        <p14:creationId xmlns:p14="http://schemas.microsoft.com/office/powerpoint/2010/main" val="48549852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US" dirty="0" smtClean="0"/>
              <a:t>Fuel Cell Technology</a:t>
            </a:r>
          </a:p>
          <a:p>
            <a:pPr marL="171450" indent="-171450">
              <a:buFont typeface="Arial" panose="020B0604020202020204" pitchFamily="34" charset="0"/>
              <a:buChar char="•"/>
            </a:pPr>
            <a:r>
              <a:rPr lang="en-US" dirty="0" smtClean="0"/>
              <a:t>The fuel cell uses a chemical reaction to generate an electrical signal in response to the breakdown of alcohol in the fuel cell.</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fuel cell converts alcohol and water into acetic acid, H</a:t>
            </a:r>
            <a:r>
              <a:rPr lang="en-US" baseline="30000" dirty="0" smtClean="0"/>
              <a:t>+</a:t>
            </a:r>
            <a:r>
              <a:rPr lang="en-US" dirty="0" smtClean="0"/>
              <a:t>, and e</a:t>
            </a:r>
            <a:r>
              <a:rPr lang="en-US" baseline="30000" dirty="0" smtClean="0"/>
              <a:t>-</a:t>
            </a:r>
            <a:r>
              <a:rPr lang="en-US" dirty="0" smtClean="0"/>
              <a:t> at the anode.  </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At the cathode, H</a:t>
            </a:r>
            <a:r>
              <a:rPr lang="en-US" baseline="30000" dirty="0" smtClean="0"/>
              <a:t>+</a:t>
            </a:r>
            <a:r>
              <a:rPr lang="en-US" dirty="0" smtClean="0"/>
              <a:t> and e</a:t>
            </a:r>
            <a:r>
              <a:rPr lang="en-US" baseline="30000" dirty="0" smtClean="0"/>
              <a:t>-</a:t>
            </a:r>
            <a:r>
              <a:rPr lang="en-US" dirty="0" smtClean="0"/>
              <a:t> combine with atmospheric oxygen to regenerate the water. This net reaction involves a flow of electrons from anode to cathode.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electron flow is measured and the signal is displayed on the readout.</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More alcohol releases more electrons.</a:t>
            </a:r>
          </a:p>
          <a:p>
            <a:endParaRPr lang="en-US" dirty="0"/>
          </a:p>
        </p:txBody>
      </p:sp>
      <p:sp>
        <p:nvSpPr>
          <p:cNvPr id="4" name="Slide Number Placeholder 3"/>
          <p:cNvSpPr>
            <a:spLocks noGrp="1"/>
          </p:cNvSpPr>
          <p:nvPr>
            <p:ph type="sldNum" sz="quarter" idx="10"/>
          </p:nvPr>
        </p:nvSpPr>
        <p:spPr/>
        <p:txBody>
          <a:bodyPr/>
          <a:lstStyle/>
          <a:p>
            <a:fld id="{8DCC6999-9BA1-4B13-866B-22B8B97F3527}" type="slidenum">
              <a:rPr lang="en-US" smtClean="0"/>
              <a:t>30</a:t>
            </a:fld>
            <a:endParaRPr lang="en-US"/>
          </a:p>
        </p:txBody>
      </p:sp>
    </p:spTree>
    <p:extLst>
      <p:ext uri="{BB962C8B-B14F-4D97-AF65-F5344CB8AC3E}">
        <p14:creationId xmlns:p14="http://schemas.microsoft.com/office/powerpoint/2010/main" val="17550961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7EC8991-13FB-4CC4-A5BC-5E5AB5B1180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3BF2-2DA9-469B-B6AE-A3523F231A6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4882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EC8991-13FB-4CC4-A5BC-5E5AB5B1180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2243443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EC8991-13FB-4CC4-A5BC-5E5AB5B1180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3391612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EC8991-13FB-4CC4-A5BC-5E5AB5B1180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8194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C8991-13FB-4CC4-A5BC-5E5AB5B1180A}" type="datetimeFigureOut">
              <a:rPr lang="en-US" smtClean="0"/>
              <a:t>4/20/2015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C73BF2-2DA9-469B-B6AE-A3523F231A6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67483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7EC8991-13FB-4CC4-A5BC-5E5AB5B1180A}"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35518580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7EC8991-13FB-4CC4-A5BC-5E5AB5B1180A}" type="datetimeFigureOut">
              <a:rPr lang="en-US" smtClean="0"/>
              <a:t>4/20/2015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252847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7EC8991-13FB-4CC4-A5BC-5E5AB5B1180A}" type="datetimeFigureOut">
              <a:rPr lang="en-US" smtClean="0"/>
              <a:t>4/20/2015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16545274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87EC8991-13FB-4CC4-A5BC-5E5AB5B1180A}" type="datetimeFigureOut">
              <a:rPr lang="en-US" smtClean="0"/>
              <a:t>4/20/2015</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35444587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87EC8991-13FB-4CC4-A5BC-5E5AB5B1180A}" type="datetimeFigureOut">
              <a:rPr lang="en-US" smtClean="0"/>
              <a:t>4/20/2015</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5C73BF2-2DA9-469B-B6AE-A3523F231A6A}" type="slidenum">
              <a:rPr lang="en-US" smtClean="0"/>
              <a:t>‹#›</a:t>
            </a:fld>
            <a:endParaRPr lang="en-US"/>
          </a:p>
        </p:txBody>
      </p:sp>
    </p:spTree>
    <p:extLst>
      <p:ext uri="{BB962C8B-B14F-4D97-AF65-F5344CB8AC3E}">
        <p14:creationId xmlns:p14="http://schemas.microsoft.com/office/powerpoint/2010/main" val="96373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C8991-13FB-4CC4-A5BC-5E5AB5B1180A}" type="datetimeFigureOut">
              <a:rPr lang="en-US" smtClean="0"/>
              <a:t>4/20/2015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C73BF2-2DA9-469B-B6AE-A3523F231A6A}" type="slidenum">
              <a:rPr lang="en-US" smtClean="0"/>
              <a:t>‹#›</a:t>
            </a:fld>
            <a:endParaRPr lang="en-US"/>
          </a:p>
        </p:txBody>
      </p:sp>
    </p:spTree>
    <p:extLst>
      <p:ext uri="{BB962C8B-B14F-4D97-AF65-F5344CB8AC3E}">
        <p14:creationId xmlns:p14="http://schemas.microsoft.com/office/powerpoint/2010/main" val="41945844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7EC8991-13FB-4CC4-A5BC-5E5AB5B1180A}" type="datetimeFigureOut">
              <a:rPr lang="en-US" smtClean="0"/>
              <a:t>4/20/2015</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5C73BF2-2DA9-469B-B6AE-A3523F231A6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646257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www.swgdrug.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Toxicology Part Two</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415920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Presumptive Tests</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Microcrystalline tests can also be used to identify specific drug substances by studying the size and shape of crystals formed when the drug is mixed with specific reagents.</a:t>
            </a:r>
          </a:p>
          <a:p>
            <a:endParaRPr lang="en-US" dirty="0"/>
          </a:p>
        </p:txBody>
      </p:sp>
    </p:spTree>
    <p:extLst>
      <p:ext uri="{BB962C8B-B14F-4D97-AF65-F5344CB8AC3E}">
        <p14:creationId xmlns:p14="http://schemas.microsoft.com/office/powerpoint/2010/main" val="2904390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and Disadvantages</a:t>
            </a:r>
            <a:endParaRPr lang="en-US" dirty="0"/>
          </a:p>
        </p:txBody>
      </p:sp>
      <p:sp>
        <p:nvSpPr>
          <p:cNvPr id="3" name="Content Placeholder 2"/>
          <p:cNvSpPr>
            <a:spLocks noGrp="1"/>
          </p:cNvSpPr>
          <p:nvPr>
            <p:ph idx="1"/>
          </p:nvPr>
        </p:nvSpPr>
        <p:spPr/>
        <p:txBody>
          <a:bodyPr/>
          <a:lstStyle/>
          <a:p>
            <a:pPr fontAlgn="base"/>
            <a:r>
              <a:rPr lang="en-US" dirty="0"/>
              <a:t>Scientists are able to use these simple and easy techniques  to identify unknown substances.​</a:t>
            </a:r>
          </a:p>
          <a:p>
            <a:pPr fontAlgn="base"/>
            <a:r>
              <a:rPr lang="en-US" dirty="0" smtClean="0"/>
              <a:t>​No </a:t>
            </a:r>
            <a:r>
              <a:rPr lang="en-US" dirty="0"/>
              <a:t>sophisticated equipment is necessary for color tests.​</a:t>
            </a:r>
          </a:p>
          <a:p>
            <a:pPr fontAlgn="base"/>
            <a:r>
              <a:rPr lang="en-US" dirty="0" smtClean="0"/>
              <a:t>​Inexpensive</a:t>
            </a:r>
            <a:r>
              <a:rPr lang="en-US" dirty="0"/>
              <a:t>​</a:t>
            </a:r>
          </a:p>
          <a:p>
            <a:pPr fontAlgn="base"/>
            <a:r>
              <a:rPr lang="en-US" dirty="0" smtClean="0"/>
              <a:t>​Quick</a:t>
            </a:r>
            <a:r>
              <a:rPr lang="en-US" dirty="0"/>
              <a:t> results and analysis​</a:t>
            </a:r>
          </a:p>
          <a:p>
            <a:pPr fontAlgn="base"/>
            <a:r>
              <a:rPr lang="en-US" dirty="0" smtClean="0"/>
              <a:t>​Not </a:t>
            </a:r>
            <a:r>
              <a:rPr lang="en-US" dirty="0"/>
              <a:t>sensitive for small amounts​</a:t>
            </a:r>
          </a:p>
          <a:p>
            <a:endParaRPr lang="en-US" dirty="0"/>
          </a:p>
        </p:txBody>
      </p:sp>
    </p:spTree>
    <p:extLst>
      <p:ext uri="{BB962C8B-B14F-4D97-AF65-F5344CB8AC3E}">
        <p14:creationId xmlns:p14="http://schemas.microsoft.com/office/powerpoint/2010/main" val="21412396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Confirmative Testing</a:t>
            </a:r>
            <a:endParaRPr lang="en-US" dirty="0"/>
          </a:p>
        </p:txBody>
      </p:sp>
      <p:sp>
        <p:nvSpPr>
          <p:cNvPr id="3" name="Content Placeholder 2"/>
          <p:cNvSpPr>
            <a:spLocks noGrp="1"/>
          </p:cNvSpPr>
          <p:nvPr>
            <p:ph idx="1"/>
          </p:nvPr>
        </p:nvSpPr>
        <p:spPr/>
        <p:txBody>
          <a:bodyPr/>
          <a:lstStyle/>
          <a:p>
            <a:r>
              <a:rPr lang="en-US" altLang="en-US" sz="1800" dirty="0">
                <a:latin typeface="Verdana" panose="020B0604030504040204" pitchFamily="34" charset="0"/>
              </a:rPr>
              <a:t>Forensic chemists will employ a specific test to identify a drug substance to the exclusion of all other known chemical substances.</a:t>
            </a:r>
          </a:p>
          <a:p>
            <a:pPr fontAlgn="base"/>
            <a:r>
              <a:rPr lang="en-US" dirty="0"/>
              <a:t>In 1997, the Scientific Working Group for the Analysis of Seized Drugs (SWGDRUG) was established. ​</a:t>
            </a:r>
          </a:p>
          <a:p>
            <a:pPr fontAlgn="base"/>
            <a:r>
              <a:rPr lang="en-US" dirty="0" smtClean="0"/>
              <a:t>​The </a:t>
            </a:r>
            <a:r>
              <a:rPr lang="en-US" dirty="0"/>
              <a:t>mission of SWGDRUG is to recommend minimum standards for the forensic examination of seized drugs and to seek international acceptance for those standards. </a:t>
            </a:r>
            <a:r>
              <a:rPr lang="en-US" dirty="0">
                <a:hlinkClick r:id="rId2"/>
              </a:rPr>
              <a:t>http://www.swgdrug.org/</a:t>
            </a:r>
            <a:r>
              <a:rPr lang="en-US" dirty="0"/>
              <a:t> </a:t>
            </a:r>
            <a:endParaRPr lang="en-US" dirty="0" smtClean="0"/>
          </a:p>
          <a:p>
            <a:pPr fontAlgn="base"/>
            <a:r>
              <a:rPr lang="en-US" dirty="0" smtClean="0"/>
              <a:t>Not only is it necessary to determine the type of drug but it may also be necessary to determine the amount of drug (required for some sentencing laws)</a:t>
            </a:r>
            <a:endParaRPr lang="en-US" dirty="0"/>
          </a:p>
          <a:p>
            <a:endParaRPr lang="en-US" dirty="0"/>
          </a:p>
        </p:txBody>
      </p:sp>
    </p:spTree>
    <p:extLst>
      <p:ext uri="{BB962C8B-B14F-4D97-AF65-F5344CB8AC3E}">
        <p14:creationId xmlns:p14="http://schemas.microsoft.com/office/powerpoint/2010/main" val="19757239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Confirmative Testing</a:t>
            </a:r>
            <a:endParaRPr lang="en-US" dirty="0"/>
          </a:p>
        </p:txBody>
      </p:sp>
      <p:sp>
        <p:nvSpPr>
          <p:cNvPr id="3" name="Content Placeholder 2"/>
          <p:cNvSpPr>
            <a:spLocks noGrp="1"/>
          </p:cNvSpPr>
          <p:nvPr>
            <p:ph idx="1"/>
          </p:nvPr>
        </p:nvSpPr>
        <p:spPr/>
        <p:txBody>
          <a:bodyPr/>
          <a:lstStyle/>
          <a:p>
            <a:pPr fontAlgn="base"/>
            <a:r>
              <a:rPr lang="en-US" b="1" dirty="0">
                <a:solidFill>
                  <a:srgbClr val="92D050"/>
                </a:solidFill>
              </a:rPr>
              <a:t>Qualitative tests</a:t>
            </a:r>
            <a:r>
              <a:rPr lang="en-US" dirty="0"/>
              <a:t> can define what type of drug is present but lacks the ability to determine how much drug is present.​</a:t>
            </a:r>
          </a:p>
          <a:p>
            <a:pPr fontAlgn="base"/>
            <a:r>
              <a:rPr lang="en-US" dirty="0" smtClean="0"/>
              <a:t>​​</a:t>
            </a:r>
            <a:endParaRPr lang="en-US" dirty="0"/>
          </a:p>
          <a:p>
            <a:pPr fontAlgn="base"/>
            <a:r>
              <a:rPr lang="en-US" dirty="0"/>
              <a:t>In a </a:t>
            </a:r>
            <a:r>
              <a:rPr lang="en-US" b="1" dirty="0">
                <a:solidFill>
                  <a:srgbClr val="92D050"/>
                </a:solidFill>
              </a:rPr>
              <a:t>quantitative test</a:t>
            </a:r>
            <a:r>
              <a:rPr lang="en-US" dirty="0"/>
              <a:t>, the sample is weighed and then the test is used to estimate what mass of the sample is the drug.  The mass of the drug is divided by the total mass to give the percentage of drug in the sample.</a:t>
            </a:r>
          </a:p>
          <a:p>
            <a:pPr marL="808038" indent="-342900">
              <a:buFont typeface="Courier New" panose="02070309020205020404" pitchFamily="49" charset="0"/>
              <a:buChar char="o"/>
            </a:pPr>
            <a:r>
              <a:rPr lang="en-US" dirty="0"/>
              <a:t>Various criminal charges depend on knowing how much of a drug is present. This requires a quantitative test.​</a:t>
            </a:r>
          </a:p>
          <a:p>
            <a:endParaRPr lang="en-US" dirty="0"/>
          </a:p>
        </p:txBody>
      </p:sp>
    </p:spTree>
    <p:extLst>
      <p:ext uri="{BB962C8B-B14F-4D97-AF65-F5344CB8AC3E}">
        <p14:creationId xmlns:p14="http://schemas.microsoft.com/office/powerpoint/2010/main" val="323265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Categories of Drug Analysis</a:t>
            </a:r>
            <a:endParaRPr lang="en-US" dirty="0"/>
          </a:p>
        </p:txBody>
      </p:sp>
      <p:sp>
        <p:nvSpPr>
          <p:cNvPr id="4" name="Rectangle 3"/>
          <p:cNvSpPr/>
          <p:nvPr/>
        </p:nvSpPr>
        <p:spPr>
          <a:xfrm>
            <a:off x="3709358" y="3244334"/>
            <a:ext cx="2507829" cy="369332"/>
          </a:xfrm>
          <a:prstGeom prst="rect">
            <a:avLst/>
          </a:prstGeom>
        </p:spPr>
        <p:txBody>
          <a:bodyPr wrap="square">
            <a:spAutoFit/>
          </a:bodyPr>
          <a:lstStyle/>
          <a:p>
            <a:r>
              <a:rPr lang="en-US" b="0" i="0" dirty="0" smtClean="0">
                <a:solidFill>
                  <a:srgbClr val="000000"/>
                </a:solidFill>
                <a:effectLst/>
                <a:latin typeface="Times New Roman" panose="02020603050405020304" pitchFamily="18" charset="0"/>
              </a:rPr>
              <a:t> </a:t>
            </a: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568861100"/>
              </p:ext>
            </p:extLst>
          </p:nvPr>
        </p:nvGraphicFramePr>
        <p:xfrm>
          <a:off x="1653479" y="1737360"/>
          <a:ext cx="8382000" cy="4153520"/>
        </p:xfrm>
        <a:graphic>
          <a:graphicData uri="http://schemas.openxmlformats.org/drawingml/2006/table">
            <a:tbl>
              <a:tblPr firstRow="1" bandRow="1">
                <a:tableStyleId>{21E4AEA4-8DFA-4A89-87EB-49C32662AFE0}</a:tableStyleId>
              </a:tblPr>
              <a:tblGrid>
                <a:gridCol w="2794000">
                  <a:extLst>
                    <a:ext uri="{9D8B030D-6E8A-4147-A177-3AD203B41FA5}">
                      <a16:colId xmlns:a16="http://schemas.microsoft.com/office/drawing/2014/main" xmlns="" val="20000"/>
                    </a:ext>
                  </a:extLst>
                </a:gridCol>
                <a:gridCol w="2794000">
                  <a:extLst>
                    <a:ext uri="{9D8B030D-6E8A-4147-A177-3AD203B41FA5}">
                      <a16:colId xmlns:a16="http://schemas.microsoft.com/office/drawing/2014/main" xmlns="" val="20001"/>
                    </a:ext>
                  </a:extLst>
                </a:gridCol>
                <a:gridCol w="2794000">
                  <a:extLst>
                    <a:ext uri="{9D8B030D-6E8A-4147-A177-3AD203B41FA5}">
                      <a16:colId xmlns:a16="http://schemas.microsoft.com/office/drawing/2014/main" xmlns="" val="20002"/>
                    </a:ext>
                  </a:extLst>
                </a:gridCol>
              </a:tblGrid>
              <a:tr h="0">
                <a:tc>
                  <a:txBody>
                    <a:bodyPr/>
                    <a:lstStyle/>
                    <a:p>
                      <a:r>
                        <a:rPr lang="en-US" dirty="0" smtClean="0">
                          <a:solidFill>
                            <a:schemeClr val="tx1"/>
                          </a:solidFill>
                        </a:rPr>
                        <a:t>Category A</a:t>
                      </a:r>
                      <a:endParaRPr lang="en-US" dirty="0">
                        <a:solidFill>
                          <a:schemeClr val="tx1"/>
                        </a:solidFill>
                      </a:endParaRPr>
                    </a:p>
                  </a:txBody>
                  <a:tcPr/>
                </a:tc>
                <a:tc>
                  <a:txBody>
                    <a:bodyPr/>
                    <a:lstStyle/>
                    <a:p>
                      <a:r>
                        <a:rPr lang="en-US" dirty="0" smtClean="0">
                          <a:solidFill>
                            <a:schemeClr val="tx1"/>
                          </a:solidFill>
                        </a:rPr>
                        <a:t>Category B</a:t>
                      </a:r>
                      <a:endParaRPr lang="en-US" dirty="0">
                        <a:solidFill>
                          <a:schemeClr val="tx1"/>
                        </a:solidFill>
                      </a:endParaRPr>
                    </a:p>
                  </a:txBody>
                  <a:tcPr/>
                </a:tc>
                <a:tc>
                  <a:txBody>
                    <a:bodyPr/>
                    <a:lstStyle/>
                    <a:p>
                      <a:r>
                        <a:rPr lang="en-US" dirty="0" smtClean="0">
                          <a:solidFill>
                            <a:schemeClr val="tx1"/>
                          </a:solidFill>
                        </a:rPr>
                        <a:t>Category C</a:t>
                      </a:r>
                      <a:endParaRPr lang="en-US" dirty="0">
                        <a:solidFill>
                          <a:schemeClr val="tx1"/>
                        </a:solidFill>
                      </a:endParaRPr>
                    </a:p>
                  </a:txBody>
                  <a:tcPr/>
                </a:tc>
                <a:extLst>
                  <a:ext uri="{0D108BD9-81ED-4DB2-BD59-A6C34878D82A}">
                    <a16:rowId xmlns:a16="http://schemas.microsoft.com/office/drawing/2014/main" xmlns="" val="10000"/>
                  </a:ext>
                </a:extLst>
              </a:tr>
              <a:tr h="370840">
                <a:tc>
                  <a:txBody>
                    <a:bodyPr/>
                    <a:lstStyle/>
                    <a:p>
                      <a:r>
                        <a:rPr lang="en-US" dirty="0" smtClean="0">
                          <a:solidFill>
                            <a:schemeClr val="tx1"/>
                          </a:solidFill>
                        </a:rPr>
                        <a:t>Infrared Spectroscopy</a:t>
                      </a:r>
                      <a:endParaRPr lang="en-US" dirty="0">
                        <a:solidFill>
                          <a:schemeClr val="tx1"/>
                        </a:solidFill>
                      </a:endParaRPr>
                    </a:p>
                  </a:txBody>
                  <a:tcPr/>
                </a:tc>
                <a:tc>
                  <a:txBody>
                    <a:bodyPr/>
                    <a:lstStyle/>
                    <a:p>
                      <a:r>
                        <a:rPr lang="en-US" dirty="0" smtClean="0">
                          <a:solidFill>
                            <a:schemeClr val="tx1"/>
                          </a:solidFill>
                        </a:rPr>
                        <a:t>Capillary Electrophoresis</a:t>
                      </a:r>
                      <a:endParaRPr lang="en-US" dirty="0">
                        <a:solidFill>
                          <a:schemeClr val="tx1"/>
                        </a:solidFill>
                      </a:endParaRPr>
                    </a:p>
                  </a:txBody>
                  <a:tcPr/>
                </a:tc>
                <a:tc>
                  <a:txBody>
                    <a:bodyPr/>
                    <a:lstStyle/>
                    <a:p>
                      <a:r>
                        <a:rPr lang="en-US" dirty="0" smtClean="0">
                          <a:solidFill>
                            <a:schemeClr val="tx1"/>
                          </a:solidFill>
                        </a:rPr>
                        <a:t>Color Tests</a:t>
                      </a:r>
                      <a:endParaRPr lang="en-US" dirty="0">
                        <a:solidFill>
                          <a:schemeClr val="tx1"/>
                        </a:solidFill>
                      </a:endParaRPr>
                    </a:p>
                  </a:txBody>
                  <a:tcPr/>
                </a:tc>
                <a:extLst>
                  <a:ext uri="{0D108BD9-81ED-4DB2-BD59-A6C34878D82A}">
                    <a16:rowId xmlns:a16="http://schemas.microsoft.com/office/drawing/2014/main" xmlns="" val="10001"/>
                  </a:ext>
                </a:extLst>
              </a:tr>
              <a:tr h="379080">
                <a:tc>
                  <a:txBody>
                    <a:bodyPr/>
                    <a:lstStyle/>
                    <a:p>
                      <a:r>
                        <a:rPr lang="en-US" dirty="0" smtClean="0">
                          <a:solidFill>
                            <a:schemeClr val="tx1"/>
                          </a:solidFill>
                        </a:rPr>
                        <a:t>Mass</a:t>
                      </a:r>
                      <a:r>
                        <a:rPr lang="en-US" baseline="0" dirty="0" smtClean="0">
                          <a:solidFill>
                            <a:schemeClr val="tx1"/>
                          </a:solidFill>
                        </a:rPr>
                        <a:t> Spectrometry</a:t>
                      </a:r>
                      <a:endParaRPr lang="en-US" dirty="0">
                        <a:solidFill>
                          <a:schemeClr val="tx1"/>
                        </a:solidFill>
                      </a:endParaRPr>
                    </a:p>
                  </a:txBody>
                  <a:tcPr/>
                </a:tc>
                <a:tc>
                  <a:txBody>
                    <a:bodyPr/>
                    <a:lstStyle/>
                    <a:p>
                      <a:r>
                        <a:rPr lang="en-US" dirty="0" smtClean="0">
                          <a:solidFill>
                            <a:schemeClr val="tx1"/>
                          </a:solidFill>
                        </a:rPr>
                        <a:t>Gas Chromatography</a:t>
                      </a:r>
                      <a:endParaRPr lang="en-US" dirty="0">
                        <a:solidFill>
                          <a:schemeClr val="tx1"/>
                        </a:solidFill>
                      </a:endParaRPr>
                    </a:p>
                  </a:txBody>
                  <a:tcPr/>
                </a:tc>
                <a:tc>
                  <a:txBody>
                    <a:bodyPr/>
                    <a:lstStyle/>
                    <a:p>
                      <a:r>
                        <a:rPr lang="en-US" dirty="0" smtClean="0">
                          <a:solidFill>
                            <a:schemeClr val="tx1"/>
                          </a:solidFill>
                        </a:rPr>
                        <a:t>Fluorescence Spectroscopy</a:t>
                      </a:r>
                      <a:endParaRPr lang="en-US" dirty="0">
                        <a:solidFill>
                          <a:schemeClr val="tx1"/>
                        </a:solidFill>
                      </a:endParaRPr>
                    </a:p>
                  </a:txBody>
                  <a:tcPr/>
                </a:tc>
                <a:extLst>
                  <a:ext uri="{0D108BD9-81ED-4DB2-BD59-A6C34878D82A}">
                    <a16:rowId xmlns:a16="http://schemas.microsoft.com/office/drawing/2014/main" xmlns="" val="10002"/>
                  </a:ext>
                </a:extLst>
              </a:tr>
              <a:tr h="370840">
                <a:tc>
                  <a:txBody>
                    <a:bodyPr/>
                    <a:lstStyle/>
                    <a:p>
                      <a:r>
                        <a:rPr lang="en-US" dirty="0" smtClean="0">
                          <a:solidFill>
                            <a:schemeClr val="tx1"/>
                          </a:solidFill>
                        </a:rPr>
                        <a:t>Nuclear Magnetic Resonance Spectroscopy</a:t>
                      </a:r>
                      <a:endParaRPr lang="en-US" dirty="0">
                        <a:solidFill>
                          <a:schemeClr val="tx1"/>
                        </a:solidFill>
                      </a:endParaRPr>
                    </a:p>
                  </a:txBody>
                  <a:tcPr/>
                </a:tc>
                <a:tc>
                  <a:txBody>
                    <a:bodyPr/>
                    <a:lstStyle/>
                    <a:p>
                      <a:r>
                        <a:rPr lang="en-US" dirty="0" smtClean="0">
                          <a:solidFill>
                            <a:schemeClr val="tx1"/>
                          </a:solidFill>
                        </a:rPr>
                        <a:t>Ion Mobility Spectrometry</a:t>
                      </a:r>
                      <a:endParaRPr lang="en-US" dirty="0">
                        <a:solidFill>
                          <a:schemeClr val="tx1"/>
                        </a:solidFill>
                      </a:endParaRPr>
                    </a:p>
                  </a:txBody>
                  <a:tcPr/>
                </a:tc>
                <a:tc>
                  <a:txBody>
                    <a:bodyPr/>
                    <a:lstStyle/>
                    <a:p>
                      <a:r>
                        <a:rPr lang="en-US" dirty="0" smtClean="0">
                          <a:solidFill>
                            <a:schemeClr val="tx1"/>
                          </a:solidFill>
                        </a:rPr>
                        <a:t>Immunoassay</a:t>
                      </a:r>
                      <a:endParaRPr lang="en-US" dirty="0">
                        <a:solidFill>
                          <a:schemeClr val="tx1"/>
                        </a:solidFill>
                      </a:endParaRPr>
                    </a:p>
                  </a:txBody>
                  <a:tcPr/>
                </a:tc>
                <a:extLst>
                  <a:ext uri="{0D108BD9-81ED-4DB2-BD59-A6C34878D82A}">
                    <a16:rowId xmlns:a16="http://schemas.microsoft.com/office/drawing/2014/main" xmlns="" val="10003"/>
                  </a:ext>
                </a:extLst>
              </a:tr>
              <a:tr h="370840">
                <a:tc>
                  <a:txBody>
                    <a:bodyPr/>
                    <a:lstStyle/>
                    <a:p>
                      <a:r>
                        <a:rPr lang="en-US" dirty="0" smtClean="0">
                          <a:solidFill>
                            <a:schemeClr val="tx1"/>
                          </a:solidFill>
                        </a:rPr>
                        <a:t>Raman Spectroscopy</a:t>
                      </a:r>
                      <a:endParaRPr lang="en-US" dirty="0">
                        <a:solidFill>
                          <a:schemeClr val="tx1"/>
                        </a:solidFill>
                      </a:endParaRPr>
                    </a:p>
                  </a:txBody>
                  <a:tcPr/>
                </a:tc>
                <a:tc>
                  <a:txBody>
                    <a:bodyPr/>
                    <a:lstStyle/>
                    <a:p>
                      <a:r>
                        <a:rPr lang="en-US" dirty="0" smtClean="0">
                          <a:solidFill>
                            <a:schemeClr val="tx1"/>
                          </a:solidFill>
                        </a:rPr>
                        <a:t>Liquid</a:t>
                      </a:r>
                      <a:r>
                        <a:rPr lang="en-US" baseline="0" dirty="0" smtClean="0">
                          <a:solidFill>
                            <a:schemeClr val="tx1"/>
                          </a:solidFill>
                        </a:rPr>
                        <a:t> Chromatography</a:t>
                      </a:r>
                      <a:endParaRPr lang="en-US" dirty="0">
                        <a:solidFill>
                          <a:schemeClr val="tx1"/>
                        </a:solidFill>
                      </a:endParaRPr>
                    </a:p>
                  </a:txBody>
                  <a:tcPr/>
                </a:tc>
                <a:tc>
                  <a:txBody>
                    <a:bodyPr/>
                    <a:lstStyle/>
                    <a:p>
                      <a:r>
                        <a:rPr lang="en-US" dirty="0" smtClean="0">
                          <a:solidFill>
                            <a:schemeClr val="tx1"/>
                          </a:solidFill>
                        </a:rPr>
                        <a:t>Melting Point</a:t>
                      </a:r>
                      <a:endParaRPr lang="en-US" dirty="0">
                        <a:solidFill>
                          <a:schemeClr val="tx1"/>
                        </a:solidFill>
                      </a:endParaRPr>
                    </a:p>
                  </a:txBody>
                  <a:tcPr/>
                </a:tc>
                <a:extLst>
                  <a:ext uri="{0D108BD9-81ED-4DB2-BD59-A6C34878D82A}">
                    <a16:rowId xmlns:a16="http://schemas.microsoft.com/office/drawing/2014/main" xmlns="" val="10004"/>
                  </a:ext>
                </a:extLst>
              </a:tr>
              <a:tr h="370840">
                <a:tc>
                  <a:txBody>
                    <a:bodyPr/>
                    <a:lstStyle/>
                    <a:p>
                      <a:r>
                        <a:rPr lang="en-US" dirty="0" smtClean="0">
                          <a:solidFill>
                            <a:schemeClr val="tx1"/>
                          </a:solidFill>
                        </a:rPr>
                        <a:t>X-Ray </a:t>
                      </a:r>
                      <a:r>
                        <a:rPr lang="en-US" dirty="0" err="1" smtClean="0">
                          <a:solidFill>
                            <a:schemeClr val="tx1"/>
                          </a:solidFill>
                        </a:rPr>
                        <a:t>Diffractometry</a:t>
                      </a:r>
                      <a:endParaRPr lang="en-US" dirty="0">
                        <a:solidFill>
                          <a:schemeClr val="tx1"/>
                        </a:solidFill>
                      </a:endParaRPr>
                    </a:p>
                  </a:txBody>
                  <a:tcPr/>
                </a:tc>
                <a:tc>
                  <a:txBody>
                    <a:bodyPr/>
                    <a:lstStyle/>
                    <a:p>
                      <a:r>
                        <a:rPr lang="en-US" dirty="0" smtClean="0">
                          <a:solidFill>
                            <a:schemeClr val="tx1"/>
                          </a:solidFill>
                        </a:rPr>
                        <a:t>Microcrystalline</a:t>
                      </a:r>
                      <a:r>
                        <a:rPr lang="en-US" baseline="0" dirty="0" smtClean="0">
                          <a:solidFill>
                            <a:schemeClr val="tx1"/>
                          </a:solidFill>
                        </a:rPr>
                        <a:t> Tests</a:t>
                      </a:r>
                      <a:endParaRPr lang="en-US" dirty="0">
                        <a:solidFill>
                          <a:schemeClr val="tx1"/>
                        </a:solidFill>
                      </a:endParaRPr>
                    </a:p>
                  </a:txBody>
                  <a:tcPr/>
                </a:tc>
                <a:tc>
                  <a:txBody>
                    <a:bodyPr/>
                    <a:lstStyle/>
                    <a:p>
                      <a:r>
                        <a:rPr lang="en-US" dirty="0" smtClean="0">
                          <a:solidFill>
                            <a:schemeClr val="tx1"/>
                          </a:solidFill>
                        </a:rPr>
                        <a:t>Ultraviolet</a:t>
                      </a:r>
                      <a:r>
                        <a:rPr lang="en-US" baseline="0" dirty="0" smtClean="0">
                          <a:solidFill>
                            <a:schemeClr val="tx1"/>
                          </a:solidFill>
                        </a:rPr>
                        <a:t> Spectroscopy</a:t>
                      </a:r>
                    </a:p>
                  </a:txBody>
                  <a:tcPr/>
                </a:tc>
                <a:extLst>
                  <a:ext uri="{0D108BD9-81ED-4DB2-BD59-A6C34878D82A}">
                    <a16:rowId xmlns:a16="http://schemas.microsoft.com/office/drawing/2014/main" xmlns="" val="10005"/>
                  </a:ext>
                </a:extLst>
              </a:tr>
              <a:tr h="370840">
                <a:tc>
                  <a:txBody>
                    <a:bodyPr/>
                    <a:lstStyle/>
                    <a:p>
                      <a:endParaRPr lang="en-US" dirty="0">
                        <a:solidFill>
                          <a:schemeClr val="tx1"/>
                        </a:solidFill>
                      </a:endParaRPr>
                    </a:p>
                  </a:txBody>
                  <a:tcPr/>
                </a:tc>
                <a:tc>
                  <a:txBody>
                    <a:bodyPr/>
                    <a:lstStyle/>
                    <a:p>
                      <a:r>
                        <a:rPr lang="en-US" dirty="0" smtClean="0">
                          <a:solidFill>
                            <a:schemeClr val="tx1"/>
                          </a:solidFill>
                        </a:rPr>
                        <a:t>Pharmaceutical</a:t>
                      </a:r>
                      <a:r>
                        <a:rPr lang="en-US" baseline="0" dirty="0" smtClean="0">
                          <a:solidFill>
                            <a:schemeClr val="tx1"/>
                          </a:solidFill>
                        </a:rPr>
                        <a:t> Identifiers</a:t>
                      </a:r>
                      <a:endParaRPr lang="en-US" dirty="0">
                        <a:solidFill>
                          <a:schemeClr val="tx1"/>
                        </a:solidFill>
                      </a:endParaRPr>
                    </a:p>
                  </a:txBody>
                  <a:tcPr/>
                </a:tc>
                <a:tc>
                  <a:txBody>
                    <a:bodyPr/>
                    <a:lstStyle/>
                    <a:p>
                      <a:endParaRPr lang="en-US" baseline="0" dirty="0" smtClean="0">
                        <a:solidFill>
                          <a:schemeClr val="tx1"/>
                        </a:solidFill>
                      </a:endParaRPr>
                    </a:p>
                  </a:txBody>
                  <a:tcPr/>
                </a:tc>
                <a:extLst>
                  <a:ext uri="{0D108BD9-81ED-4DB2-BD59-A6C34878D82A}">
                    <a16:rowId xmlns:a16="http://schemas.microsoft.com/office/drawing/2014/main" xmlns="" val="10006"/>
                  </a:ext>
                </a:extLst>
              </a:tr>
              <a:tr h="370840">
                <a:tc>
                  <a:txBody>
                    <a:bodyPr/>
                    <a:lstStyle/>
                    <a:p>
                      <a:endParaRPr lang="en-US" dirty="0">
                        <a:solidFill>
                          <a:schemeClr val="tx1"/>
                        </a:solidFill>
                      </a:endParaRPr>
                    </a:p>
                  </a:txBody>
                  <a:tcPr/>
                </a:tc>
                <a:tc>
                  <a:txBody>
                    <a:bodyPr/>
                    <a:lstStyle/>
                    <a:p>
                      <a:r>
                        <a:rPr lang="en-US" dirty="0" smtClean="0">
                          <a:solidFill>
                            <a:schemeClr val="tx1"/>
                          </a:solidFill>
                        </a:rPr>
                        <a:t>Thin Layer</a:t>
                      </a:r>
                      <a:r>
                        <a:rPr lang="en-US" baseline="0" dirty="0" smtClean="0">
                          <a:solidFill>
                            <a:schemeClr val="tx1"/>
                          </a:solidFill>
                        </a:rPr>
                        <a:t> Chromatography</a:t>
                      </a:r>
                      <a:endParaRPr lang="en-US" dirty="0">
                        <a:solidFill>
                          <a:schemeClr val="tx1"/>
                        </a:solidFill>
                      </a:endParaRPr>
                    </a:p>
                  </a:txBody>
                  <a:tcPr/>
                </a:tc>
                <a:tc>
                  <a:txBody>
                    <a:bodyPr/>
                    <a:lstStyle/>
                    <a:p>
                      <a:endParaRPr lang="en-US" baseline="0" dirty="0" smtClean="0">
                        <a:solidFill>
                          <a:schemeClr val="tx1"/>
                        </a:solidFill>
                      </a:endParaRPr>
                    </a:p>
                  </a:txBody>
                  <a:tcPr/>
                </a:tc>
                <a:extLst>
                  <a:ext uri="{0D108BD9-81ED-4DB2-BD59-A6C34878D82A}">
                    <a16:rowId xmlns:a16="http://schemas.microsoft.com/office/drawing/2014/main" xmlns="" val="10007"/>
                  </a:ext>
                </a:extLst>
              </a:tr>
              <a:tr h="370840">
                <a:tc>
                  <a:txBody>
                    <a:bodyPr/>
                    <a:lstStyle/>
                    <a:p>
                      <a:endParaRPr lang="en-US" dirty="0">
                        <a:solidFill>
                          <a:schemeClr val="tx1"/>
                        </a:solidFill>
                      </a:endParaRPr>
                    </a:p>
                  </a:txBody>
                  <a:tcPr/>
                </a:tc>
                <a:tc>
                  <a:txBody>
                    <a:bodyPr/>
                    <a:lstStyle/>
                    <a:p>
                      <a:r>
                        <a:rPr lang="en-US" dirty="0" smtClean="0">
                          <a:solidFill>
                            <a:schemeClr val="tx1"/>
                          </a:solidFill>
                        </a:rPr>
                        <a:t>Cannabis only: Macroscopic</a:t>
                      </a:r>
                      <a:r>
                        <a:rPr lang="en-US" baseline="0" dirty="0" smtClean="0">
                          <a:solidFill>
                            <a:schemeClr val="tx1"/>
                          </a:solidFill>
                        </a:rPr>
                        <a:t> and Microscopic Examination</a:t>
                      </a:r>
                      <a:endParaRPr lang="en-US" dirty="0">
                        <a:solidFill>
                          <a:schemeClr val="tx1"/>
                        </a:solidFill>
                      </a:endParaRPr>
                    </a:p>
                  </a:txBody>
                  <a:tcPr/>
                </a:tc>
                <a:tc>
                  <a:txBody>
                    <a:bodyPr/>
                    <a:lstStyle/>
                    <a:p>
                      <a:endParaRPr lang="en-US" baseline="0" dirty="0" smtClean="0">
                        <a:solidFill>
                          <a:schemeClr val="tx1"/>
                        </a:solidFill>
                      </a:endParaRPr>
                    </a:p>
                  </a:txBody>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968876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Chromatography</a:t>
            </a:r>
            <a:endParaRPr lang="en-US" dirty="0"/>
          </a:p>
        </p:txBody>
      </p:sp>
      <p:sp>
        <p:nvSpPr>
          <p:cNvPr id="3" name="Content Placeholder 2"/>
          <p:cNvSpPr>
            <a:spLocks noGrp="1"/>
          </p:cNvSpPr>
          <p:nvPr>
            <p:ph idx="1"/>
          </p:nvPr>
        </p:nvSpPr>
        <p:spPr/>
        <p:txBody>
          <a:bodyPr/>
          <a:lstStyle/>
          <a:p>
            <a:pPr marL="0" indent="0">
              <a:buNone/>
            </a:pPr>
            <a:r>
              <a:rPr lang="en-US" altLang="en-US" dirty="0">
                <a:latin typeface="Verdana" panose="020B0604030504040204" pitchFamily="34" charset="0"/>
              </a:rPr>
              <a:t>Chromatography is a means of separating and tentatively identifying the components of a mixture. </a:t>
            </a:r>
          </a:p>
          <a:p>
            <a:pPr marL="0" indent="0">
              <a:buNone/>
            </a:pPr>
            <a:r>
              <a:rPr lang="en-US" altLang="en-US" dirty="0">
                <a:latin typeface="Verdana" panose="020B0604030504040204" pitchFamily="34" charset="0"/>
              </a:rPr>
              <a:t>The theory of chromatography is based on the observation that chemical substances have a tendency to partially escape into the surrounding environment when dissolved in a liquid or when absorbed on a solid surface.</a:t>
            </a:r>
          </a:p>
          <a:p>
            <a:pPr marL="0" indent="0">
              <a:buNone/>
            </a:pPr>
            <a:r>
              <a:rPr lang="en-US" altLang="en-US" dirty="0">
                <a:latin typeface="Verdana" panose="020B0604030504040204" pitchFamily="34" charset="0"/>
              </a:rPr>
              <a:t>In chromatography, one phase is always made to move in one direction over a stationary or fixed phase.</a:t>
            </a:r>
          </a:p>
          <a:p>
            <a:pPr marL="0" indent="0">
              <a:buNone/>
            </a:pPr>
            <a:r>
              <a:rPr lang="en-US" altLang="en-US" dirty="0">
                <a:latin typeface="Verdana" panose="020B0604030504040204" pitchFamily="34" charset="0"/>
              </a:rPr>
              <a:t>Those materials that have a preference for the moving phase will slowly pull ahead and separate from those substances that prefer to remain in the stationary phase.</a:t>
            </a:r>
          </a:p>
          <a:p>
            <a:endParaRPr lang="en-US" dirty="0"/>
          </a:p>
        </p:txBody>
      </p:sp>
    </p:spTree>
    <p:extLst>
      <p:ext uri="{BB962C8B-B14F-4D97-AF65-F5344CB8AC3E}">
        <p14:creationId xmlns:p14="http://schemas.microsoft.com/office/powerpoint/2010/main" val="280387893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Chromatography</a:t>
            </a:r>
            <a:endParaRPr lang="en-US" dirty="0"/>
          </a:p>
        </p:txBody>
      </p:sp>
      <p:sp>
        <p:nvSpPr>
          <p:cNvPr id="3" name="Content Placeholder 2"/>
          <p:cNvSpPr>
            <a:spLocks noGrp="1"/>
          </p:cNvSpPr>
          <p:nvPr>
            <p:ph idx="1"/>
          </p:nvPr>
        </p:nvSpPr>
        <p:spPr/>
        <p:txBody>
          <a:bodyPr/>
          <a:lstStyle/>
          <a:p>
            <a:r>
              <a:rPr lang="en-US" dirty="0" smtClean="0"/>
              <a:t>Two main types</a:t>
            </a:r>
          </a:p>
          <a:p>
            <a:pPr lvl="1"/>
            <a:r>
              <a:rPr lang="en-US" dirty="0" smtClean="0"/>
              <a:t>Gas Chromatography</a:t>
            </a:r>
          </a:p>
          <a:p>
            <a:pPr lvl="1"/>
            <a:r>
              <a:rPr lang="en-US" dirty="0" smtClean="0"/>
              <a:t>Thin Layer Chromatography </a:t>
            </a:r>
            <a:endParaRPr lang="en-US" dirty="0"/>
          </a:p>
        </p:txBody>
      </p:sp>
    </p:spTree>
    <p:extLst>
      <p:ext uri="{BB962C8B-B14F-4D97-AF65-F5344CB8AC3E}">
        <p14:creationId xmlns:p14="http://schemas.microsoft.com/office/powerpoint/2010/main" val="562570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AAJELOC0.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2091" y="263106"/>
            <a:ext cx="3580980" cy="34211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descr="AAJELOG0.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65298" y="2516038"/>
            <a:ext cx="7720642" cy="33867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7906907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Verdana" pitchFamily="-65" charset="0"/>
                <a:cs typeface="ＭＳ Ｐゴシック" pitchFamily="-65" charset="-128"/>
              </a:rPr>
              <a:t>Spectrophotometry</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Just as a substance can absorb visible light to produce color, many of the invisible radiations of the electromagnetic spectrum are likewise absorbed.</a:t>
            </a:r>
          </a:p>
          <a:p>
            <a:r>
              <a:rPr lang="en-US" altLang="en-US" dirty="0">
                <a:latin typeface="Verdana" panose="020B0604030504040204" pitchFamily="34" charset="0"/>
              </a:rPr>
              <a:t>Spectrophotometry, an important analytical tool, measures the quantity of radiation that a particular material absorbs as a function of wavelength and frequency.</a:t>
            </a:r>
          </a:p>
          <a:p>
            <a:endParaRPr lang="en-US" dirty="0"/>
          </a:p>
        </p:txBody>
      </p:sp>
    </p:spTree>
    <p:extLst>
      <p:ext uri="{BB962C8B-B14F-4D97-AF65-F5344CB8AC3E}">
        <p14:creationId xmlns:p14="http://schemas.microsoft.com/office/powerpoint/2010/main" val="3513935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UV and IR Spectroscopy</a:t>
            </a:r>
            <a:endParaRPr lang="en-US" dirty="0"/>
          </a:p>
        </p:txBody>
      </p:sp>
      <p:sp>
        <p:nvSpPr>
          <p:cNvPr id="3" name="Content Placeholder 2"/>
          <p:cNvSpPr>
            <a:spLocks noGrp="1"/>
          </p:cNvSpPr>
          <p:nvPr>
            <p:ph idx="1"/>
          </p:nvPr>
        </p:nvSpPr>
        <p:spPr/>
        <p:txBody>
          <a:bodyPr/>
          <a:lstStyle/>
          <a:p>
            <a:r>
              <a:rPr lang="en-US" altLang="en-US" dirty="0" smtClean="0">
                <a:latin typeface="Verdana" panose="020B0604030504040204" pitchFamily="34" charset="0"/>
              </a:rPr>
              <a:t>Currently, most forensic laboratories use UV and IR spectrophotometers to characterize chemical compounds.</a:t>
            </a:r>
          </a:p>
          <a:p>
            <a:r>
              <a:rPr lang="en-US" altLang="en-US" dirty="0" smtClean="0">
                <a:latin typeface="Verdana" panose="020B0604030504040204" pitchFamily="34" charset="0"/>
              </a:rPr>
              <a:t>The </a:t>
            </a:r>
            <a:r>
              <a:rPr lang="en-US" altLang="en-US" dirty="0">
                <a:latin typeface="Verdana" panose="020B0604030504040204" pitchFamily="34" charset="0"/>
              </a:rPr>
              <a:t>simplicity of the UV spectrum facilitates its use as a tool for determining a material’s probable identity, although it may not provide a definitive result.</a:t>
            </a:r>
          </a:p>
          <a:p>
            <a:r>
              <a:rPr lang="en-US" altLang="en-US" dirty="0">
                <a:latin typeface="Verdana" panose="020B0604030504040204" pitchFamily="34" charset="0"/>
              </a:rPr>
              <a:t>The IR spectrum provides a far more complex pattern.</a:t>
            </a:r>
          </a:p>
          <a:p>
            <a:r>
              <a:rPr lang="en-US" altLang="en-US" dirty="0">
                <a:latin typeface="Verdana" panose="020B0604030504040204" pitchFamily="34" charset="0"/>
              </a:rPr>
              <a:t>Different materials always have distinctively different infrared spectra; each IR spectrum is therefore equivalent to a “fingerprint” of that substance.</a:t>
            </a:r>
          </a:p>
          <a:p>
            <a:endParaRPr lang="en-US" dirty="0"/>
          </a:p>
        </p:txBody>
      </p:sp>
    </p:spTree>
    <p:extLst>
      <p:ext uri="{BB962C8B-B14F-4D97-AF65-F5344CB8AC3E}">
        <p14:creationId xmlns:p14="http://schemas.microsoft.com/office/powerpoint/2010/main" val="1647087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Collection and Preservation</a:t>
            </a:r>
            <a:endParaRPr lang="en-US" dirty="0"/>
          </a:p>
        </p:txBody>
      </p:sp>
      <p:sp>
        <p:nvSpPr>
          <p:cNvPr id="3" name="Content Placeholder 2"/>
          <p:cNvSpPr>
            <a:spLocks noGrp="1"/>
          </p:cNvSpPr>
          <p:nvPr>
            <p:ph idx="1"/>
          </p:nvPr>
        </p:nvSpPr>
        <p:spPr/>
        <p:txBody>
          <a:bodyPr/>
          <a:lstStyle/>
          <a:p>
            <a:pPr marL="0" indent="0">
              <a:buNone/>
            </a:pPr>
            <a:r>
              <a:rPr lang="en-US" dirty="0" smtClean="0"/>
              <a:t>Must ensure the chain of custody is followed.</a:t>
            </a:r>
          </a:p>
          <a:p>
            <a:pPr marL="0" indent="0">
              <a:buNone/>
            </a:pPr>
            <a:r>
              <a:rPr lang="en-US" dirty="0" smtClean="0"/>
              <a:t>Must ensure proper packaging so contents make it to lab.</a:t>
            </a:r>
          </a:p>
          <a:p>
            <a:pPr marL="485775" lvl="1" indent="-285750"/>
            <a:r>
              <a:rPr lang="en-US" dirty="0" smtClean="0"/>
              <a:t>Most often the original package is sufficient for transport.</a:t>
            </a:r>
          </a:p>
          <a:p>
            <a:pPr marL="485775" lvl="1" indent="-285750"/>
            <a:r>
              <a:rPr lang="en-US" dirty="0" smtClean="0"/>
              <a:t>Packaging must be marked with responding officer and collectors identification information to ensure beginning of chain of custody.</a:t>
            </a:r>
            <a:endParaRPr lang="en-US" dirty="0"/>
          </a:p>
        </p:txBody>
      </p:sp>
    </p:spTree>
    <p:extLst>
      <p:ext uri="{BB962C8B-B14F-4D97-AF65-F5344CB8AC3E}">
        <p14:creationId xmlns:p14="http://schemas.microsoft.com/office/powerpoint/2010/main" val="386813004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17253"/>
            <a:ext cx="10058400" cy="1133511"/>
          </a:xfrm>
        </p:spPr>
        <p:txBody>
          <a:bodyPr/>
          <a:lstStyle/>
          <a:p>
            <a:r>
              <a:rPr lang="en-US" dirty="0" smtClean="0"/>
              <a:t>UV Spectrums</a:t>
            </a:r>
            <a:endParaRPr lang="en-US" dirty="0"/>
          </a:p>
        </p:txBody>
      </p:sp>
      <p:sp>
        <p:nvSpPr>
          <p:cNvPr id="3" name="Content Placeholder 2"/>
          <p:cNvSpPr>
            <a:spLocks noGrp="1"/>
          </p:cNvSpPr>
          <p:nvPr>
            <p:ph idx="1"/>
          </p:nvPr>
        </p:nvSpPr>
        <p:spPr/>
        <p:txBody>
          <a:bodyPr/>
          <a:lstStyle/>
          <a:p>
            <a:endParaRPr lang="en-US" dirty="0"/>
          </a:p>
        </p:txBody>
      </p:sp>
      <p:pic>
        <p:nvPicPr>
          <p:cNvPr id="4" name="Picture 5" descr="AAJELOL0.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14285" y="1394602"/>
            <a:ext cx="433387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 descr="AAJENCR0.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853555" y="1377349"/>
            <a:ext cx="4302125"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833415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Mass Spectroscopy </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A</a:t>
            </a:r>
            <a:r>
              <a:rPr lang="en-US" altLang="en-US" dirty="0" smtClean="0">
                <a:latin typeface="Verdana" panose="020B0604030504040204" pitchFamily="34" charset="0"/>
              </a:rPr>
              <a:t> </a:t>
            </a:r>
            <a:r>
              <a:rPr lang="en-US" altLang="en-US" dirty="0">
                <a:latin typeface="Verdana" panose="020B0604030504040204" pitchFamily="34" charset="0"/>
              </a:rPr>
              <a:t>beam of high-energy electrons collide with a material, producing positively charged ions. </a:t>
            </a:r>
          </a:p>
          <a:p>
            <a:r>
              <a:rPr lang="en-US" altLang="en-US" dirty="0">
                <a:latin typeface="Verdana" panose="020B0604030504040204" pitchFamily="34" charset="0"/>
              </a:rPr>
              <a:t>These positive ions almost instantaneously decompose into numerous fragments, which are separated according to their masses.</a:t>
            </a:r>
          </a:p>
          <a:p>
            <a:r>
              <a:rPr lang="en-US" altLang="en-US" dirty="0">
                <a:latin typeface="Verdana" panose="020B0604030504040204" pitchFamily="34" charset="0"/>
              </a:rPr>
              <a:t>The unique feature of mass spectrometry is that under carefully controlled conditions, no two substances produce the same fragmentation pattern.</a:t>
            </a:r>
          </a:p>
          <a:p>
            <a:endParaRPr lang="en-US" dirty="0"/>
          </a:p>
        </p:txBody>
      </p:sp>
    </p:spTree>
    <p:extLst>
      <p:ext uri="{BB962C8B-B14F-4D97-AF65-F5344CB8AC3E}">
        <p14:creationId xmlns:p14="http://schemas.microsoft.com/office/powerpoint/2010/main" val="29077678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97280" y="286603"/>
            <a:ext cx="4647912" cy="2784401"/>
          </a:xfrm>
        </p:spPr>
        <p:txBody>
          <a:bodyPr>
            <a:normAutofit/>
          </a:bodyPr>
          <a:lstStyle/>
          <a:p>
            <a:r>
              <a:rPr lang="en-US" dirty="0" smtClean="0"/>
              <a:t>Mass Spectrums of Heroin (red) and Cocaine (blue)</a:t>
            </a:r>
            <a:endParaRPr lang="en-US" dirty="0"/>
          </a:p>
        </p:txBody>
      </p:sp>
      <p:pic>
        <p:nvPicPr>
          <p:cNvPr id="4" name="Picture 5" descr="AAJELON0.jp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45192" y="839894"/>
            <a:ext cx="5181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522157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Test Selection</a:t>
            </a:r>
            <a:endParaRPr lang="en-US" dirty="0"/>
          </a:p>
        </p:txBody>
      </p:sp>
      <p:sp>
        <p:nvSpPr>
          <p:cNvPr id="3" name="Content Placeholder 2"/>
          <p:cNvSpPr>
            <a:spLocks noGrp="1"/>
          </p:cNvSpPr>
          <p:nvPr>
            <p:ph idx="1"/>
          </p:nvPr>
        </p:nvSpPr>
        <p:spPr/>
        <p:txBody>
          <a:bodyPr/>
          <a:lstStyle/>
          <a:p>
            <a:r>
              <a:rPr lang="en-US" dirty="0"/>
              <a:t>When a validated Category A technique is incorporated into an analytical scheme, at least one other technique (from either Category A, B or C) shall be used.</a:t>
            </a:r>
          </a:p>
          <a:p>
            <a:endParaRPr lang="en-US" dirty="0"/>
          </a:p>
          <a:p>
            <a:r>
              <a:rPr lang="en-US" dirty="0"/>
              <a:t>When a Category A technique is not used, at least three different validated techniques shall be employed. Two of the three techniques shall be based on uncorrelated techniques from Category B. </a:t>
            </a:r>
          </a:p>
          <a:p>
            <a:endParaRPr lang="en-US" dirty="0"/>
          </a:p>
        </p:txBody>
      </p:sp>
    </p:spTree>
    <p:extLst>
      <p:ext uri="{BB962C8B-B14F-4D97-AF65-F5344CB8AC3E}">
        <p14:creationId xmlns:p14="http://schemas.microsoft.com/office/powerpoint/2010/main" val="41303073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 of Controlled Substances	</a:t>
            </a:r>
            <a:endParaRPr lang="en-US" dirty="0"/>
          </a:p>
        </p:txBody>
      </p:sp>
      <p:sp>
        <p:nvSpPr>
          <p:cNvPr id="3" name="Content Placeholder 2"/>
          <p:cNvSpPr>
            <a:spLocks noGrp="1"/>
          </p:cNvSpPr>
          <p:nvPr>
            <p:ph idx="1"/>
          </p:nvPr>
        </p:nvSpPr>
        <p:spPr/>
        <p:txBody>
          <a:bodyPr/>
          <a:lstStyle/>
          <a:p>
            <a:pPr>
              <a:lnSpc>
                <a:spcPct val="80000"/>
              </a:lnSpc>
            </a:pPr>
            <a:r>
              <a:rPr lang="en-US" dirty="0"/>
              <a:t>All Category A and botanical identifications shall have data that are reviewable. </a:t>
            </a:r>
          </a:p>
          <a:p>
            <a:pPr>
              <a:lnSpc>
                <a:spcPct val="80000"/>
              </a:lnSpc>
            </a:pPr>
            <a:endParaRPr lang="en-US" dirty="0"/>
          </a:p>
          <a:p>
            <a:pPr>
              <a:lnSpc>
                <a:spcPct val="80000"/>
              </a:lnSpc>
            </a:pPr>
            <a:r>
              <a:rPr lang="en-US" dirty="0"/>
              <a:t>Where a Category A technique is not used, the requirement for reviewable data applies to category B techniques.</a:t>
            </a:r>
            <a:r>
              <a:rPr lang="en-US" sz="1600" dirty="0"/>
              <a:t> </a:t>
            </a:r>
          </a:p>
          <a:p>
            <a:pPr lvl="1">
              <a:lnSpc>
                <a:spcPct val="80000"/>
              </a:lnSpc>
            </a:pPr>
            <a:r>
              <a:rPr lang="en-US" sz="2000" dirty="0"/>
              <a:t>Printed spectra, chromatograms, digital images, photographs or photocopies (color, where appropriate) of TLC plates </a:t>
            </a:r>
          </a:p>
          <a:p>
            <a:pPr lvl="1">
              <a:lnSpc>
                <a:spcPct val="80000"/>
              </a:lnSpc>
            </a:pPr>
            <a:r>
              <a:rPr lang="en-US" sz="2000" dirty="0"/>
              <a:t>Contemporaneous documented peer review for microcrystalline tests</a:t>
            </a:r>
          </a:p>
          <a:p>
            <a:pPr lvl="1">
              <a:lnSpc>
                <a:spcPct val="80000"/>
              </a:lnSpc>
            </a:pPr>
            <a:r>
              <a:rPr lang="en-US" sz="2000" dirty="0"/>
              <a:t>Reference to published data for </a:t>
            </a:r>
            <a:r>
              <a:rPr lang="en-US" sz="2000" b="1" dirty="0"/>
              <a:t>pharmaceutical identifiers (</a:t>
            </a:r>
            <a:r>
              <a:rPr lang="en-US" sz="2000" dirty="0"/>
              <a:t>physical characteristics of tablets, capsules or packaging indicating the identity, manufacturer, or quantity of substances present)			</a:t>
            </a:r>
          </a:p>
          <a:p>
            <a:pPr lvl="1">
              <a:lnSpc>
                <a:spcPct val="80000"/>
              </a:lnSpc>
            </a:pPr>
            <a:r>
              <a:rPr lang="en-US" sz="2000" dirty="0"/>
              <a:t>For cannabis and botanical materials only: recording of detailed descriptions of morphological characteristics.</a:t>
            </a:r>
          </a:p>
          <a:p>
            <a:endParaRPr lang="en-US" dirty="0"/>
          </a:p>
        </p:txBody>
      </p:sp>
    </p:spTree>
    <p:extLst>
      <p:ext uri="{BB962C8B-B14F-4D97-AF65-F5344CB8AC3E}">
        <p14:creationId xmlns:p14="http://schemas.microsoft.com/office/powerpoint/2010/main" val="14172298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Drunk Driving</a:t>
            </a:r>
            <a:endParaRPr lang="en-US" dirty="0"/>
          </a:p>
        </p:txBody>
      </p:sp>
      <p:sp>
        <p:nvSpPr>
          <p:cNvPr id="3" name="Content Placeholder 2"/>
          <p:cNvSpPr>
            <a:spLocks noGrp="1"/>
          </p:cNvSpPr>
          <p:nvPr>
            <p:ph idx="1"/>
          </p:nvPr>
        </p:nvSpPr>
        <p:spPr/>
        <p:txBody>
          <a:bodyPr>
            <a:normAutofit lnSpcReduction="10000"/>
          </a:bodyPr>
          <a:lstStyle/>
          <a:p>
            <a:r>
              <a:rPr lang="en-US" dirty="0"/>
              <a:t>Over 31% of traffic deaths in the United States were related to alcohol in </a:t>
            </a:r>
            <a:r>
              <a:rPr lang="en-US" dirty="0" smtClean="0"/>
              <a:t>2012</a:t>
            </a:r>
            <a:r>
              <a:rPr lang="en-US" baseline="30000" dirty="0" smtClean="0"/>
              <a:t>*</a:t>
            </a:r>
            <a:r>
              <a:rPr lang="en-US" dirty="0" smtClean="0"/>
              <a:t>.  </a:t>
            </a:r>
            <a:endParaRPr lang="en-US" dirty="0"/>
          </a:p>
          <a:p>
            <a:pPr marL="0" indent="0">
              <a:buNone/>
            </a:pPr>
            <a:endParaRPr lang="en-US" dirty="0"/>
          </a:p>
          <a:p>
            <a:r>
              <a:rPr lang="en-US" dirty="0"/>
              <a:t>Traditional roadside testing methods do not confirm that a driver is over the legal blood alcohol content limit.</a:t>
            </a:r>
          </a:p>
          <a:p>
            <a:endParaRPr lang="en-US" dirty="0"/>
          </a:p>
          <a:p>
            <a:r>
              <a:rPr lang="en-US" dirty="0"/>
              <a:t>Officers utilize portable Breathalyzers to quantify the amount of alcohol in the suspect’s blood.</a:t>
            </a:r>
          </a:p>
          <a:p>
            <a:endParaRPr lang="en-US" dirty="0"/>
          </a:p>
          <a:p>
            <a:endParaRPr lang="en-US" dirty="0" smtClean="0"/>
          </a:p>
          <a:p>
            <a:endParaRPr lang="en-US" dirty="0"/>
          </a:p>
          <a:p>
            <a:r>
              <a:rPr lang="en-US" sz="1200" baseline="30000" dirty="0" smtClean="0"/>
              <a:t>*CDC Injury Prevention and Control:  Motor Vehicle Safety</a:t>
            </a:r>
            <a:endParaRPr lang="en-US" sz="1200" baseline="30000" dirty="0"/>
          </a:p>
        </p:txBody>
      </p:sp>
    </p:spTree>
    <p:extLst>
      <p:ext uri="{BB962C8B-B14F-4D97-AF65-F5344CB8AC3E}">
        <p14:creationId xmlns:p14="http://schemas.microsoft.com/office/powerpoint/2010/main" val="161011338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Absorption</a:t>
            </a:r>
            <a:endParaRPr lang="en-US" dirty="0"/>
          </a:p>
        </p:txBody>
      </p:sp>
      <p:sp>
        <p:nvSpPr>
          <p:cNvPr id="3" name="Content Placeholder 2"/>
          <p:cNvSpPr>
            <a:spLocks noGrp="1"/>
          </p:cNvSpPr>
          <p:nvPr>
            <p:ph idx="1"/>
          </p:nvPr>
        </p:nvSpPr>
        <p:spPr/>
        <p:txBody>
          <a:bodyPr/>
          <a:lstStyle/>
          <a:p>
            <a:r>
              <a:rPr lang="en-US" dirty="0" smtClean="0"/>
              <a:t>Alcohol appears in the bloodstream within minutes of consumption.</a:t>
            </a:r>
          </a:p>
          <a:p>
            <a:r>
              <a:rPr lang="en-US" altLang="en-US" dirty="0"/>
              <a:t>When all the alcohol has been absorbed, a maximum alcohol level is reached in the blood; and the post-absorption or elimination period begins. </a:t>
            </a:r>
            <a:endParaRPr lang="en-US" altLang="en-US" dirty="0" smtClean="0"/>
          </a:p>
          <a:p>
            <a:r>
              <a:rPr lang="en-US" altLang="en-US" dirty="0"/>
              <a:t>For an average human drinking on an empty to modestly full stomach, alcohol is absorbed entirely into the blood stream 30-90 minutes after the completion of drinking. When drinking on a full stomach. the absorption time can be as long as 2-4 </a:t>
            </a:r>
            <a:r>
              <a:rPr lang="en-US" altLang="en-US" dirty="0" smtClean="0"/>
              <a:t>hours</a:t>
            </a:r>
          </a:p>
          <a:p>
            <a:endParaRPr lang="en-US" altLang="en-US" dirty="0"/>
          </a:p>
          <a:p>
            <a:endParaRPr lang="en-US" altLang="en-US" dirty="0">
              <a:latin typeface="Verdana" panose="020B0604030504040204" pitchFamily="34" charset="0"/>
            </a:endParaRPr>
          </a:p>
          <a:p>
            <a:endParaRPr lang="en-US" dirty="0"/>
          </a:p>
        </p:txBody>
      </p:sp>
    </p:spTree>
    <p:extLst>
      <p:ext uri="{BB962C8B-B14F-4D97-AF65-F5344CB8AC3E}">
        <p14:creationId xmlns:p14="http://schemas.microsoft.com/office/powerpoint/2010/main" val="33283979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Elimination</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Elimination of alcohol throughout the body is accomplished through oxidation and excretion. </a:t>
            </a:r>
          </a:p>
          <a:p>
            <a:r>
              <a:rPr lang="en-US" altLang="en-US" dirty="0">
                <a:latin typeface="Verdana" panose="020B0604030504040204" pitchFamily="34" charset="0"/>
              </a:rPr>
              <a:t>Oxidation takes place almost entirely in the liver, where the enzyme alcohol dehydrogenase converts alcohol to acetic acid and then into carbon dioxide and water.</a:t>
            </a:r>
          </a:p>
          <a:p>
            <a:endParaRPr lang="en-US" dirty="0"/>
          </a:p>
        </p:txBody>
      </p:sp>
    </p:spTree>
    <p:extLst>
      <p:ext uri="{BB962C8B-B14F-4D97-AF65-F5344CB8AC3E}">
        <p14:creationId xmlns:p14="http://schemas.microsoft.com/office/powerpoint/2010/main" val="167603534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Testing</a:t>
            </a:r>
            <a:endParaRPr lang="en-US" dirty="0"/>
          </a:p>
        </p:txBody>
      </p:sp>
      <p:sp>
        <p:nvSpPr>
          <p:cNvPr id="3" name="Content Placeholder 2"/>
          <p:cNvSpPr>
            <a:spLocks noGrp="1"/>
          </p:cNvSpPr>
          <p:nvPr>
            <p:ph idx="1"/>
          </p:nvPr>
        </p:nvSpPr>
        <p:spPr/>
        <p:txBody>
          <a:bodyPr/>
          <a:lstStyle/>
          <a:p>
            <a:r>
              <a:rPr lang="en-US" dirty="0"/>
              <a:t>Alcohol intoxication is legally defined by the blood alcohol concentration (BAC) level. </a:t>
            </a:r>
            <a:endParaRPr lang="en-US" dirty="0" smtClean="0"/>
          </a:p>
          <a:p>
            <a:pPr lvl="1"/>
            <a:r>
              <a:rPr lang="en-US" altLang="en-US" dirty="0"/>
              <a:t>Blood alcohol concentration is defined as percent weight per volume. Hence, 0.10% is equivalent to 0.10 grams per 100 milliliters of blood.</a:t>
            </a:r>
          </a:p>
          <a:p>
            <a:pPr lvl="2"/>
            <a:endParaRPr lang="en-US" dirty="0"/>
          </a:p>
          <a:p>
            <a:r>
              <a:rPr lang="en-US" dirty="0" smtClean="0"/>
              <a:t>Taking </a:t>
            </a:r>
            <a:r>
              <a:rPr lang="en-US" dirty="0"/>
              <a:t>a blood or urine sample in the field for later analysis in the laboratory is not practical or efficient for detaining drivers suspected of driving while impaired (DWI) or driving under the influence (DUI). </a:t>
            </a:r>
            <a:endParaRPr lang="en-US" dirty="0" smtClean="0"/>
          </a:p>
          <a:p>
            <a:r>
              <a:rPr lang="en-US" altLang="en-US" dirty="0"/>
              <a:t>Experimental evidence has verified that the amount of alcohol exhaled in the breath is in direct proportion to the blood concentration and is directly proportional to alcohol in the brain.</a:t>
            </a:r>
          </a:p>
          <a:p>
            <a:endParaRPr lang="en-US" dirty="0"/>
          </a:p>
          <a:p>
            <a:endParaRPr lang="en-US" dirty="0"/>
          </a:p>
        </p:txBody>
      </p:sp>
    </p:spTree>
    <p:extLst>
      <p:ext uri="{BB962C8B-B14F-4D97-AF65-F5344CB8AC3E}">
        <p14:creationId xmlns:p14="http://schemas.microsoft.com/office/powerpoint/2010/main" val="219213447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Testing</a:t>
            </a:r>
            <a:endParaRPr lang="en-US" dirty="0"/>
          </a:p>
        </p:txBody>
      </p:sp>
      <p:sp>
        <p:nvSpPr>
          <p:cNvPr id="3" name="Content Placeholder 2"/>
          <p:cNvSpPr>
            <a:spLocks noGrp="1"/>
          </p:cNvSpPr>
          <p:nvPr>
            <p:ph idx="1"/>
          </p:nvPr>
        </p:nvSpPr>
        <p:spPr/>
        <p:txBody>
          <a:bodyPr>
            <a:normAutofit/>
          </a:bodyPr>
          <a:lstStyle/>
          <a:p>
            <a:pPr>
              <a:lnSpc>
                <a:spcPct val="80000"/>
              </a:lnSpc>
            </a:pPr>
            <a:r>
              <a:rPr lang="en-US" dirty="0"/>
              <a:t>Alcohol gets absorbed from the stomach and intestines into the bloodstream. </a:t>
            </a:r>
          </a:p>
          <a:p>
            <a:pPr>
              <a:lnSpc>
                <a:spcPct val="80000"/>
              </a:lnSpc>
            </a:pPr>
            <a:r>
              <a:rPr lang="en-US" dirty="0" smtClean="0"/>
              <a:t>Alcohol </a:t>
            </a:r>
            <a:r>
              <a:rPr lang="en-US" dirty="0"/>
              <a:t>is not chemically changed in the bloodstream. </a:t>
            </a:r>
          </a:p>
          <a:p>
            <a:pPr>
              <a:lnSpc>
                <a:spcPct val="80000"/>
              </a:lnSpc>
            </a:pPr>
            <a:r>
              <a:rPr lang="en-US" dirty="0" smtClean="0"/>
              <a:t>As </a:t>
            </a:r>
            <a:r>
              <a:rPr lang="en-US" dirty="0"/>
              <a:t>the blood goes through the lungs, some of the alcohol moves across the membranes of the lung's air sacs into the air, because alcohol will evaporate from a solution.</a:t>
            </a:r>
          </a:p>
          <a:p>
            <a:pPr>
              <a:lnSpc>
                <a:spcPct val="80000"/>
              </a:lnSpc>
            </a:pPr>
            <a:r>
              <a:rPr lang="en-US" dirty="0" smtClean="0"/>
              <a:t>The </a:t>
            </a:r>
            <a:r>
              <a:rPr lang="en-US" dirty="0"/>
              <a:t>concentration of the alcohol in the lungs is related to the concentration of the alcohol in the blood with a ratio of 1 to </a:t>
            </a:r>
            <a:r>
              <a:rPr lang="en-US" dirty="0" smtClean="0"/>
              <a:t>2100</a:t>
            </a:r>
            <a:r>
              <a:rPr lang="en-US" dirty="0"/>
              <a:t> </a:t>
            </a:r>
            <a:r>
              <a:rPr lang="en-US" dirty="0" smtClean="0"/>
              <a:t>at 34°C</a:t>
            </a:r>
            <a:endParaRPr lang="en-US" dirty="0"/>
          </a:p>
          <a:p>
            <a:pPr>
              <a:lnSpc>
                <a:spcPct val="80000"/>
              </a:lnSpc>
            </a:pPr>
            <a:r>
              <a:rPr lang="en-US" dirty="0" smtClean="0"/>
              <a:t>It </a:t>
            </a:r>
            <a:r>
              <a:rPr lang="en-US" dirty="0"/>
              <a:t>can be detected by breath alcohol testing devices, such as a Breathalyzer.</a:t>
            </a:r>
            <a:r>
              <a:rPr lang="en-US" sz="1800" dirty="0"/>
              <a:t> </a:t>
            </a:r>
          </a:p>
          <a:p>
            <a:endParaRPr lang="en-US" dirty="0"/>
          </a:p>
        </p:txBody>
      </p:sp>
    </p:spTree>
    <p:extLst>
      <p:ext uri="{BB962C8B-B14F-4D97-AF65-F5344CB8AC3E}">
        <p14:creationId xmlns:p14="http://schemas.microsoft.com/office/powerpoint/2010/main" val="3193819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Identification</a:t>
            </a:r>
            <a:endParaRPr lang="en-US" dirty="0"/>
          </a:p>
        </p:txBody>
      </p:sp>
      <p:sp>
        <p:nvSpPr>
          <p:cNvPr id="3" name="Content Placeholder 2"/>
          <p:cNvSpPr>
            <a:spLocks noGrp="1"/>
          </p:cNvSpPr>
          <p:nvPr>
            <p:ph idx="1"/>
          </p:nvPr>
        </p:nvSpPr>
        <p:spPr/>
        <p:txBody>
          <a:bodyPr/>
          <a:lstStyle/>
          <a:p>
            <a:r>
              <a:rPr lang="en-US" dirty="0" smtClean="0"/>
              <a:t>With all of the known and unknown drugs that can be found it is necessary to chose the proper test to identify the substance. </a:t>
            </a:r>
          </a:p>
          <a:p>
            <a:r>
              <a:rPr lang="en-US" dirty="0" smtClean="0"/>
              <a:t>Two phases of testing are used to identify unknowns</a:t>
            </a:r>
          </a:p>
          <a:p>
            <a:pPr lvl="1"/>
            <a:r>
              <a:rPr lang="en-US" dirty="0" smtClean="0"/>
              <a:t>Presumptive Testing</a:t>
            </a:r>
          </a:p>
          <a:p>
            <a:pPr lvl="1"/>
            <a:r>
              <a:rPr lang="en-US" dirty="0" smtClean="0"/>
              <a:t>Confirmative Testing</a:t>
            </a:r>
            <a:endParaRPr lang="en-US" dirty="0"/>
          </a:p>
        </p:txBody>
      </p:sp>
    </p:spTree>
    <p:extLst>
      <p:ext uri="{BB962C8B-B14F-4D97-AF65-F5344CB8AC3E}">
        <p14:creationId xmlns:p14="http://schemas.microsoft.com/office/powerpoint/2010/main" val="190207143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Testing Devices</a:t>
            </a:r>
            <a:endParaRPr lang="en-US" dirty="0"/>
          </a:p>
        </p:txBody>
      </p:sp>
      <p:sp>
        <p:nvSpPr>
          <p:cNvPr id="3" name="Content Placeholder 2"/>
          <p:cNvSpPr>
            <a:spLocks noGrp="1"/>
          </p:cNvSpPr>
          <p:nvPr>
            <p:ph idx="1"/>
          </p:nvPr>
        </p:nvSpPr>
        <p:spPr/>
        <p:txBody>
          <a:bodyPr/>
          <a:lstStyle/>
          <a:p>
            <a:pPr>
              <a:lnSpc>
                <a:spcPct val="80000"/>
              </a:lnSpc>
            </a:pPr>
            <a:r>
              <a:rPr lang="en-US" dirty="0" smtClean="0"/>
              <a:t>Testing Devices generally </a:t>
            </a:r>
            <a:r>
              <a:rPr lang="en-US" dirty="0"/>
              <a:t>use infrared spectrophotometer technology, electrochemical fuel cell technology, or a combination of the two.</a:t>
            </a:r>
          </a:p>
          <a:p>
            <a:pPr>
              <a:lnSpc>
                <a:spcPct val="80000"/>
              </a:lnSpc>
            </a:pPr>
            <a:endParaRPr lang="en-US" dirty="0"/>
          </a:p>
          <a:p>
            <a:pPr>
              <a:lnSpc>
                <a:spcPct val="80000"/>
              </a:lnSpc>
            </a:pPr>
            <a:r>
              <a:rPr lang="en-US" dirty="0"/>
              <a:t>Hand-held field testing devices are generally based on electrochemical platinum fuel cell analysis and, depending upon jurisdiction, may be used by officers in the field as a form of "field sobriety test" or as evidential devices in point of arrest testing.</a:t>
            </a:r>
            <a:r>
              <a:rPr lang="en-US" sz="1800" dirty="0"/>
              <a:t> </a:t>
            </a:r>
            <a:endParaRPr lang="en-US" sz="1800" dirty="0" smtClean="0"/>
          </a:p>
          <a:p>
            <a:pPr>
              <a:lnSpc>
                <a:spcPct val="80000"/>
              </a:lnSpc>
            </a:pPr>
            <a:r>
              <a:rPr lang="en-US" sz="1800" dirty="0" smtClean="0"/>
              <a:t>Results of portable handheld roadside testers are not admissible in court</a:t>
            </a:r>
          </a:p>
          <a:p>
            <a:pPr lvl="1">
              <a:lnSpc>
                <a:spcPct val="80000"/>
              </a:lnSpc>
            </a:pPr>
            <a:r>
              <a:rPr lang="en-US" sz="1600" dirty="0" smtClean="0"/>
              <a:t>If positive results found further testing required usually using GC</a:t>
            </a:r>
            <a:endParaRPr lang="en-US" sz="1600" dirty="0"/>
          </a:p>
          <a:p>
            <a:endParaRPr lang="en-US" dirty="0"/>
          </a:p>
        </p:txBody>
      </p:sp>
    </p:spTree>
    <p:extLst>
      <p:ext uri="{BB962C8B-B14F-4D97-AF65-F5344CB8AC3E}">
        <p14:creationId xmlns:p14="http://schemas.microsoft.com/office/powerpoint/2010/main" val="36064660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Factors Affecting Blood Alcohol Tests</a:t>
            </a:r>
            <a:endParaRPr lang="en-US" dirty="0"/>
          </a:p>
        </p:txBody>
      </p:sp>
      <p:sp>
        <p:nvSpPr>
          <p:cNvPr id="3" name="Content Placeholder 2"/>
          <p:cNvSpPr>
            <a:spLocks noGrp="1"/>
          </p:cNvSpPr>
          <p:nvPr>
            <p:ph idx="1"/>
          </p:nvPr>
        </p:nvSpPr>
        <p:spPr/>
        <p:txBody>
          <a:bodyPr/>
          <a:lstStyle/>
          <a:p>
            <a:r>
              <a:rPr lang="en-US" dirty="0"/>
              <a:t>Drinking on empty stomach (faster metabolism)</a:t>
            </a:r>
          </a:p>
          <a:p>
            <a:endParaRPr lang="en-US" dirty="0"/>
          </a:p>
          <a:p>
            <a:r>
              <a:rPr lang="en-US" dirty="0"/>
              <a:t>Drinking with a fever (false positive)</a:t>
            </a:r>
          </a:p>
          <a:p>
            <a:endParaRPr lang="en-US" dirty="0"/>
          </a:p>
          <a:p>
            <a:r>
              <a:rPr lang="en-US" dirty="0"/>
              <a:t>Using mouthwash or breath spray (false positives)</a:t>
            </a:r>
          </a:p>
          <a:p>
            <a:endParaRPr lang="en-US" dirty="0"/>
          </a:p>
          <a:p>
            <a:r>
              <a:rPr lang="en-US" dirty="0"/>
              <a:t>No good way to spoof the systems.</a:t>
            </a:r>
          </a:p>
          <a:p>
            <a:endParaRPr lang="en-US" dirty="0"/>
          </a:p>
        </p:txBody>
      </p:sp>
    </p:spTree>
    <p:extLst>
      <p:ext uri="{BB962C8B-B14F-4D97-AF65-F5344CB8AC3E}">
        <p14:creationId xmlns:p14="http://schemas.microsoft.com/office/powerpoint/2010/main" val="166880232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Limit</a:t>
            </a:r>
            <a:endParaRPr lang="en-US" dirty="0"/>
          </a:p>
        </p:txBody>
      </p:sp>
      <p:sp>
        <p:nvSpPr>
          <p:cNvPr id="3" name="Content Placeholder 2"/>
          <p:cNvSpPr>
            <a:spLocks noGrp="1"/>
          </p:cNvSpPr>
          <p:nvPr>
            <p:ph idx="1"/>
          </p:nvPr>
        </p:nvSpPr>
        <p:spPr/>
        <p:txBody>
          <a:bodyPr/>
          <a:lstStyle/>
          <a:p>
            <a:r>
              <a:rPr lang="en-US" dirty="0"/>
              <a:t>The American Medical Association says that a person can become impaired when the blood alcohol level hits 0.05. </a:t>
            </a:r>
          </a:p>
          <a:p>
            <a:endParaRPr lang="en-US" dirty="0"/>
          </a:p>
          <a:p>
            <a:r>
              <a:rPr lang="en-US" dirty="0"/>
              <a:t>If a person's BAC measures 0.08, it means that there are 0.08 grams of alcohol per 100 ml of blood. </a:t>
            </a:r>
          </a:p>
          <a:p>
            <a:endParaRPr lang="en-US" dirty="0"/>
          </a:p>
          <a:p>
            <a:r>
              <a:rPr lang="en-US" dirty="0"/>
              <a:t>As of 2004, all 50 U.S. States have adopted the 0.08 standard for drunkenness, with lower limits for some classes of offenders like truck drivers or those under 21.</a:t>
            </a:r>
          </a:p>
          <a:p>
            <a:endParaRPr lang="en-US" dirty="0"/>
          </a:p>
        </p:txBody>
      </p:sp>
    </p:spTree>
    <p:extLst>
      <p:ext uri="{BB962C8B-B14F-4D97-AF65-F5344CB8AC3E}">
        <p14:creationId xmlns:p14="http://schemas.microsoft.com/office/powerpoint/2010/main" val="71638824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2774" y="1945901"/>
            <a:ext cx="4061316" cy="2956929"/>
          </a:xfrm>
        </p:spPr>
        <p:txBody>
          <a:bodyPr>
            <a:normAutofit fontScale="90000"/>
          </a:bodyPr>
          <a:lstStyle/>
          <a:p>
            <a:r>
              <a:rPr lang="en-US" altLang="en-US" dirty="0" smtClean="0">
                <a:latin typeface="+mn-lt"/>
              </a:rPr>
              <a:t>Increased driving risk in relation to blood-alcohol concentration</a:t>
            </a:r>
            <a:endParaRPr lang="en-US" dirty="0">
              <a:latin typeface="+mn-lt"/>
            </a:endParaRPr>
          </a:p>
        </p:txBody>
      </p:sp>
      <p:pic>
        <p:nvPicPr>
          <p:cNvPr id="4" name="Content Placeholder 3" descr="AAKDPDZ0.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313872" y="517795"/>
            <a:ext cx="6168721" cy="57779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068920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Alcohol and the Law</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To prevent a person’s refusal to take a test for alcohol consumption, all the states have adopted an “implied consent” law. This law states that the operation of a motor vehicle on a public highway must either consent to a test for alcohol intoxication, if requested, or lose his or her license for some designated period</a:t>
            </a:r>
            <a:r>
              <a:rPr lang="en-US" altLang="en-US" dirty="0" smtClean="0">
                <a:latin typeface="Verdana" panose="020B0604030504040204" pitchFamily="34" charset="0"/>
              </a:rPr>
              <a:t>.</a:t>
            </a:r>
          </a:p>
          <a:p>
            <a:r>
              <a:rPr lang="en-US" altLang="en-US" dirty="0">
                <a:latin typeface="Verdana" panose="020B0604030504040204" pitchFamily="34" charset="0"/>
              </a:rPr>
              <a:t>In </a:t>
            </a:r>
            <a:r>
              <a:rPr lang="en-US" altLang="en-US" i="1" dirty="0" err="1">
                <a:latin typeface="Verdana" panose="020B0604030504040204" pitchFamily="34" charset="0"/>
              </a:rPr>
              <a:t>Schmerber</a:t>
            </a:r>
            <a:r>
              <a:rPr lang="en-US" altLang="en-US" dirty="0">
                <a:latin typeface="Verdana" panose="020B0604030504040204" pitchFamily="34" charset="0"/>
              </a:rPr>
              <a:t> </a:t>
            </a:r>
            <a:r>
              <a:rPr lang="en-US" altLang="en-US" i="1" dirty="0">
                <a:latin typeface="Verdana" panose="020B0604030504040204" pitchFamily="34" charset="0"/>
              </a:rPr>
              <a:t>v.</a:t>
            </a:r>
            <a:r>
              <a:rPr lang="en-US" altLang="en-US" dirty="0">
                <a:latin typeface="Verdana" panose="020B0604030504040204" pitchFamily="34" charset="0"/>
              </a:rPr>
              <a:t> </a:t>
            </a:r>
            <a:r>
              <a:rPr lang="en-US" altLang="en-US" i="1" dirty="0">
                <a:latin typeface="Verdana" panose="020B0604030504040204" pitchFamily="34" charset="0"/>
              </a:rPr>
              <a:t>California</a:t>
            </a:r>
            <a:r>
              <a:rPr lang="en-US" altLang="en-US" dirty="0">
                <a:latin typeface="Verdana" panose="020B0604030504040204" pitchFamily="34" charset="0"/>
              </a:rPr>
              <a:t> (1966), the Supreme Court ruled that the taking of blood samples was not protected by the fifth amendment.</a:t>
            </a:r>
          </a:p>
          <a:p>
            <a:r>
              <a:rPr lang="en-US" altLang="en-US" dirty="0">
                <a:latin typeface="Verdana" panose="020B0604030504040204" pitchFamily="34" charset="0"/>
              </a:rPr>
              <a:t>In a 2013 decision the Supreme Court  in </a:t>
            </a:r>
            <a:r>
              <a:rPr lang="en-US" altLang="en-US" i="1" dirty="0" err="1">
                <a:latin typeface="Verdana" panose="020B0604030504040204" pitchFamily="34" charset="0"/>
              </a:rPr>
              <a:t>Misssouri</a:t>
            </a:r>
            <a:r>
              <a:rPr lang="en-US" altLang="en-US" dirty="0">
                <a:latin typeface="Verdana" panose="020B0604030504040204" pitchFamily="34" charset="0"/>
              </a:rPr>
              <a:t>  </a:t>
            </a:r>
            <a:r>
              <a:rPr lang="en-US" altLang="en-US" i="1" dirty="0">
                <a:latin typeface="Verdana" panose="020B0604030504040204" pitchFamily="34" charset="0"/>
              </a:rPr>
              <a:t>v.</a:t>
            </a:r>
            <a:r>
              <a:rPr lang="en-US" altLang="en-US" dirty="0">
                <a:latin typeface="Verdana" panose="020B0604030504040204" pitchFamily="34" charset="0"/>
              </a:rPr>
              <a:t> </a:t>
            </a:r>
            <a:r>
              <a:rPr lang="en-US" altLang="en-US" i="1" dirty="0">
                <a:latin typeface="Verdana" panose="020B0604030504040204" pitchFamily="34" charset="0"/>
              </a:rPr>
              <a:t>McNeely</a:t>
            </a:r>
            <a:r>
              <a:rPr lang="en-US" altLang="en-US" dirty="0">
                <a:latin typeface="Verdana" panose="020B0604030504040204" pitchFamily="34" charset="0"/>
              </a:rPr>
              <a:t> ruled that police should obtain a search warrant prior to the drawing of a person’s blood for alcohol testing.</a:t>
            </a:r>
          </a:p>
          <a:p>
            <a:endParaRPr lang="en-US" altLang="en-US" dirty="0">
              <a:latin typeface="Verdana" panose="020B0604030504040204" pitchFamily="34" charset="0"/>
            </a:endParaRPr>
          </a:p>
          <a:p>
            <a:endParaRPr lang="en-US" dirty="0"/>
          </a:p>
        </p:txBody>
      </p:sp>
    </p:spTree>
    <p:extLst>
      <p:ext uri="{BB962C8B-B14F-4D97-AF65-F5344CB8AC3E}">
        <p14:creationId xmlns:p14="http://schemas.microsoft.com/office/powerpoint/2010/main" val="122833877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Detecting Drugs in Hair</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Drugs present in blood diffuse through the capillary walls into the base of the hair and become permanently entrapped in the hair’s hardening protein structure. </a:t>
            </a:r>
          </a:p>
          <a:p>
            <a:r>
              <a:rPr lang="en-US" altLang="en-US" dirty="0">
                <a:latin typeface="Verdana" panose="020B0604030504040204" pitchFamily="34" charset="0"/>
              </a:rPr>
              <a:t>As the hair continues to grow, the drug’s location on the hair shaft becomes a historical marker for delineating drug intake</a:t>
            </a:r>
            <a:r>
              <a:rPr lang="en-US" altLang="en-US" dirty="0" smtClean="0">
                <a:latin typeface="Verdana" panose="020B0604030504040204" pitchFamily="34" charset="0"/>
              </a:rPr>
              <a:t>.</a:t>
            </a:r>
          </a:p>
          <a:p>
            <a:r>
              <a:rPr lang="en-US" altLang="en-US" dirty="0">
                <a:latin typeface="Verdana" panose="020B0604030504040204" pitchFamily="34" charset="0"/>
              </a:rPr>
              <a:t>The chronology of drug intake may be distorted by drugs penetrating the hair’s surface as a result of environmental exposure, or drugs may enter the hair’s surface through sweat. </a:t>
            </a:r>
          </a:p>
          <a:p>
            <a:endParaRPr lang="en-US" altLang="en-US" dirty="0">
              <a:latin typeface="Verdana" panose="020B0604030504040204" pitchFamily="34" charset="0"/>
            </a:endParaRPr>
          </a:p>
        </p:txBody>
      </p:sp>
    </p:spTree>
    <p:extLst>
      <p:ext uri="{BB962C8B-B14F-4D97-AF65-F5344CB8AC3E}">
        <p14:creationId xmlns:p14="http://schemas.microsoft.com/office/powerpoint/2010/main" val="1647985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Heavy Metal Poisoning</a:t>
            </a:r>
            <a:endParaRPr lang="en-US" dirty="0"/>
          </a:p>
        </p:txBody>
      </p:sp>
      <p:sp>
        <p:nvSpPr>
          <p:cNvPr id="3" name="Content Placeholder 2"/>
          <p:cNvSpPr>
            <a:spLocks noGrp="1"/>
          </p:cNvSpPr>
          <p:nvPr>
            <p:ph idx="1"/>
          </p:nvPr>
        </p:nvSpPr>
        <p:spPr/>
        <p:txBody>
          <a:bodyPr/>
          <a:lstStyle/>
          <a:p>
            <a:r>
              <a:rPr lang="en-US" dirty="0" smtClean="0"/>
              <a:t>To Screen for Bismuth, Antimony, Arsenic, Mercury, and Thallium</a:t>
            </a:r>
          </a:p>
          <a:p>
            <a:pPr lvl="1"/>
            <a:r>
              <a:rPr lang="en-US" altLang="en-US" dirty="0">
                <a:latin typeface="Verdana" panose="020B0604030504040204" pitchFamily="34" charset="0"/>
              </a:rPr>
              <a:t>suspect body fluid is dissolved in a hydrochloric solution and a copper s strip is inserted into the solution. The presence of a silvery or dark coating on the copper indicates the presence of a heavy metal. </a:t>
            </a:r>
          </a:p>
          <a:p>
            <a:pPr lvl="1"/>
            <a:endParaRPr lang="en-US" dirty="0"/>
          </a:p>
        </p:txBody>
      </p:sp>
    </p:spTree>
    <p:extLst>
      <p:ext uri="{BB962C8B-B14F-4D97-AF65-F5344CB8AC3E}">
        <p14:creationId xmlns:p14="http://schemas.microsoft.com/office/powerpoint/2010/main" val="280504278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 Poisoning</a:t>
            </a:r>
            <a:endParaRPr lang="en-US" dirty="0"/>
          </a:p>
        </p:txBody>
      </p:sp>
      <p:sp>
        <p:nvSpPr>
          <p:cNvPr id="3" name="Content Placeholder 2"/>
          <p:cNvSpPr>
            <a:spLocks noGrp="1"/>
          </p:cNvSpPr>
          <p:nvPr>
            <p:ph idx="1"/>
          </p:nvPr>
        </p:nvSpPr>
        <p:spPr/>
        <p:txBody>
          <a:bodyPr/>
          <a:lstStyle/>
          <a:p>
            <a:r>
              <a:rPr lang="en-US" altLang="en-US" dirty="0">
                <a:latin typeface="Verdana" panose="020B0604030504040204" pitchFamily="34" charset="0"/>
              </a:rPr>
              <a:t>spectrophotometric methods determine the amount of </a:t>
            </a:r>
            <a:r>
              <a:rPr lang="en-US" altLang="en-US" dirty="0" err="1">
                <a:latin typeface="Verdana" panose="020B0604030504040204" pitchFamily="34" charset="0"/>
              </a:rPr>
              <a:t>carboxyhemoglobin</a:t>
            </a:r>
            <a:r>
              <a:rPr lang="en-US" altLang="en-US" dirty="0">
                <a:latin typeface="Verdana" panose="020B0604030504040204" pitchFamily="34" charset="0"/>
              </a:rPr>
              <a:t> relative to </a:t>
            </a:r>
            <a:r>
              <a:rPr lang="en-US" altLang="en-US" dirty="0" err="1">
                <a:latin typeface="Verdana" panose="020B0604030504040204" pitchFamily="34" charset="0"/>
              </a:rPr>
              <a:t>oxyhemoglobin</a:t>
            </a:r>
            <a:r>
              <a:rPr lang="en-US" altLang="en-US" dirty="0">
                <a:latin typeface="Verdana" panose="020B0604030504040204" pitchFamily="34" charset="0"/>
              </a:rPr>
              <a:t> or total hemoglobin; or a volume of blood can be treated with a reagent to liberate the carbon monoxide, which is then measured by gas chromatography. </a:t>
            </a:r>
            <a:endParaRPr lang="en-US" dirty="0"/>
          </a:p>
        </p:txBody>
      </p:sp>
    </p:spTree>
    <p:extLst>
      <p:ext uri="{BB962C8B-B14F-4D97-AF65-F5344CB8AC3E}">
        <p14:creationId xmlns:p14="http://schemas.microsoft.com/office/powerpoint/2010/main" val="309530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Testing</a:t>
            </a:r>
            <a:endParaRPr lang="en-US" dirty="0"/>
          </a:p>
        </p:txBody>
      </p:sp>
      <p:sp>
        <p:nvSpPr>
          <p:cNvPr id="3" name="Content Placeholder 2"/>
          <p:cNvSpPr>
            <a:spLocks noGrp="1"/>
          </p:cNvSpPr>
          <p:nvPr>
            <p:ph idx="1"/>
          </p:nvPr>
        </p:nvSpPr>
        <p:spPr/>
        <p:txBody>
          <a:bodyPr/>
          <a:lstStyle/>
          <a:p>
            <a:pPr marL="91440" lvl="1" indent="-91440">
              <a:spcBef>
                <a:spcPts val="1200"/>
              </a:spcBef>
              <a:spcAft>
                <a:spcPts val="200"/>
              </a:spcAft>
              <a:buSzPct val="100000"/>
              <a:buFont typeface="Calibri" panose="020F0502020204030204" pitchFamily="34" charset="0"/>
              <a:buChar char=" "/>
            </a:pPr>
            <a:r>
              <a:rPr lang="en-US" altLang="en-US" dirty="0">
                <a:latin typeface="Verdana" panose="020B0604030504040204" pitchFamily="34" charset="0"/>
              </a:rPr>
              <a:t>Screening test that is nonspecific and preliminary in nature to reduce the possibilities to a manageable number.</a:t>
            </a:r>
          </a:p>
          <a:p>
            <a:r>
              <a:rPr lang="en-US" altLang="en-US" sz="1800" dirty="0">
                <a:latin typeface="Verdana" panose="020B0604030504040204" pitchFamily="34" charset="0"/>
              </a:rPr>
              <a:t>This objective is often accomplished by subjecting the material to a series of color tests that will produce characteristic colors for the more commonly encountered illicit </a:t>
            </a:r>
            <a:r>
              <a:rPr lang="en-US" altLang="en-US" sz="1800" dirty="0" smtClean="0">
                <a:latin typeface="Verdana" panose="020B0604030504040204" pitchFamily="34" charset="0"/>
              </a:rPr>
              <a:t>drugs.</a:t>
            </a:r>
            <a:endParaRPr lang="en-US" altLang="en-US" sz="1800" dirty="0">
              <a:latin typeface="Verdana" panose="020B0604030504040204" pitchFamily="34" charset="0"/>
            </a:endParaRPr>
          </a:p>
          <a:p>
            <a:endParaRPr lang="en-US" dirty="0"/>
          </a:p>
        </p:txBody>
      </p:sp>
    </p:spTree>
    <p:extLst>
      <p:ext uri="{BB962C8B-B14F-4D97-AF65-F5344CB8AC3E}">
        <p14:creationId xmlns:p14="http://schemas.microsoft.com/office/powerpoint/2010/main" val="11997699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Color Test</a:t>
            </a:r>
            <a:endParaRPr lang="en-US" dirty="0"/>
          </a:p>
        </p:txBody>
      </p:sp>
      <p:sp>
        <p:nvSpPr>
          <p:cNvPr id="3" name="Content Placeholder 2"/>
          <p:cNvSpPr>
            <a:spLocks noGrp="1"/>
          </p:cNvSpPr>
          <p:nvPr>
            <p:ph idx="1"/>
          </p:nvPr>
        </p:nvSpPr>
        <p:spPr/>
        <p:txBody>
          <a:bodyPr/>
          <a:lstStyle/>
          <a:p>
            <a:pPr fontAlgn="base"/>
            <a:r>
              <a:rPr lang="en-US" dirty="0"/>
              <a:t>Type: Marquis Color​</a:t>
            </a:r>
          </a:p>
          <a:p>
            <a:pPr fontAlgn="base"/>
            <a:r>
              <a:rPr lang="en-US" dirty="0"/>
              <a:t>​</a:t>
            </a:r>
          </a:p>
          <a:p>
            <a:pPr fontAlgn="base"/>
            <a:r>
              <a:rPr lang="en-US" dirty="0"/>
              <a:t>Chemicals:​</a:t>
            </a:r>
          </a:p>
          <a:p>
            <a:pPr marL="687388" indent="-342900" fontAlgn="base">
              <a:buFont typeface="Courier New" panose="02070309020205020404" pitchFamily="49" charset="0"/>
              <a:buChar char="o"/>
            </a:pPr>
            <a:r>
              <a:rPr lang="en-US" dirty="0"/>
              <a:t>Formaldehyde and sulfuric acid​</a:t>
            </a:r>
          </a:p>
          <a:p>
            <a:pPr fontAlgn="base"/>
            <a:r>
              <a:rPr lang="en-US" dirty="0"/>
              <a:t>​</a:t>
            </a:r>
          </a:p>
          <a:p>
            <a:pPr fontAlgn="base"/>
            <a:r>
              <a:rPr lang="en-US" dirty="0"/>
              <a:t>Meaning of Results: ​</a:t>
            </a:r>
          </a:p>
          <a:p>
            <a:pPr marL="690563" indent="-346075" fontAlgn="base">
              <a:buFont typeface="Courier New" panose="02070309020205020404" pitchFamily="49" charset="0"/>
              <a:buChar char="o"/>
            </a:pPr>
            <a:r>
              <a:rPr lang="en-US" dirty="0"/>
              <a:t>Heroine, morphine and most opium-based drugs will turn the solution purple.  Amphetamines will turn it orange-brown.​</a:t>
            </a:r>
          </a:p>
          <a:p>
            <a:pPr lvl="1"/>
            <a:endParaRPr lang="en-US" dirty="0"/>
          </a:p>
        </p:txBody>
      </p:sp>
    </p:spTree>
    <p:extLst>
      <p:ext uri="{BB962C8B-B14F-4D97-AF65-F5344CB8AC3E}">
        <p14:creationId xmlns:p14="http://schemas.microsoft.com/office/powerpoint/2010/main" val="28129335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Color Test</a:t>
            </a:r>
            <a:endParaRPr lang="en-US" dirty="0"/>
          </a:p>
        </p:txBody>
      </p:sp>
      <p:sp>
        <p:nvSpPr>
          <p:cNvPr id="3" name="Content Placeholder 2"/>
          <p:cNvSpPr>
            <a:spLocks noGrp="1"/>
          </p:cNvSpPr>
          <p:nvPr>
            <p:ph idx="1"/>
          </p:nvPr>
        </p:nvSpPr>
        <p:spPr/>
        <p:txBody>
          <a:bodyPr/>
          <a:lstStyle/>
          <a:p>
            <a:pPr fontAlgn="base"/>
            <a:r>
              <a:rPr lang="en-US" dirty="0"/>
              <a:t>Type: </a:t>
            </a:r>
            <a:r>
              <a:rPr lang="en-US" dirty="0" smtClean="0"/>
              <a:t>Scott (Cobalt</a:t>
            </a:r>
            <a:r>
              <a:rPr lang="en-US" dirty="0"/>
              <a:t> </a:t>
            </a:r>
            <a:r>
              <a:rPr lang="en-US" dirty="0" err="1" smtClean="0"/>
              <a:t>thiocyanate</a:t>
            </a:r>
            <a:r>
              <a:rPr lang="en-US" dirty="0" smtClean="0"/>
              <a:t>)​</a:t>
            </a:r>
            <a:endParaRPr lang="en-US" dirty="0"/>
          </a:p>
          <a:p>
            <a:pPr fontAlgn="base"/>
            <a:r>
              <a:rPr lang="en-US" dirty="0"/>
              <a:t>​</a:t>
            </a:r>
          </a:p>
          <a:p>
            <a:pPr fontAlgn="base"/>
            <a:r>
              <a:rPr lang="en-US" dirty="0"/>
              <a:t>Chemicals:​</a:t>
            </a:r>
          </a:p>
          <a:p>
            <a:pPr marL="808038" indent="-342900" fontAlgn="base">
              <a:buFont typeface="Courier New" panose="02070309020205020404" pitchFamily="49" charset="0"/>
              <a:buChar char="o"/>
            </a:pPr>
            <a:r>
              <a:rPr lang="en-US" dirty="0"/>
              <a:t>cobalt </a:t>
            </a:r>
            <a:r>
              <a:rPr lang="en-US" dirty="0" err="1"/>
              <a:t>thiocyanate</a:t>
            </a:r>
            <a:r>
              <a:rPr lang="en-US" dirty="0"/>
              <a:t>, distilled water, glycerin, hydrochloric </a:t>
            </a:r>
            <a:r>
              <a:rPr lang="en-US" dirty="0" smtClean="0"/>
              <a:t>acid, </a:t>
            </a:r>
            <a:r>
              <a:rPr lang="en-US" dirty="0"/>
              <a:t>chloroform​</a:t>
            </a:r>
          </a:p>
          <a:p>
            <a:pPr fontAlgn="base"/>
            <a:r>
              <a:rPr lang="en-US" dirty="0"/>
              <a:t>​</a:t>
            </a:r>
          </a:p>
          <a:p>
            <a:pPr fontAlgn="base"/>
            <a:r>
              <a:rPr lang="en-US" dirty="0"/>
              <a:t>Meaning of Results: ​</a:t>
            </a:r>
          </a:p>
          <a:p>
            <a:pPr marL="808038" indent="-342900" fontAlgn="base">
              <a:buFont typeface="Courier New" panose="02070309020205020404" pitchFamily="49" charset="0"/>
              <a:buChar char="o"/>
            </a:pPr>
            <a:r>
              <a:rPr lang="en-US" dirty="0"/>
              <a:t>Cocaine will turn the solution blue.</a:t>
            </a:r>
          </a:p>
          <a:p>
            <a:endParaRPr lang="en-US" dirty="0"/>
          </a:p>
        </p:txBody>
      </p:sp>
    </p:spTree>
    <p:extLst>
      <p:ext uri="{BB962C8B-B14F-4D97-AF65-F5344CB8AC3E}">
        <p14:creationId xmlns:p14="http://schemas.microsoft.com/office/powerpoint/2010/main" val="1254197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Color Test</a:t>
            </a:r>
            <a:endParaRPr lang="en-US" dirty="0"/>
          </a:p>
        </p:txBody>
      </p:sp>
      <p:sp>
        <p:nvSpPr>
          <p:cNvPr id="3" name="Content Placeholder 2"/>
          <p:cNvSpPr>
            <a:spLocks noGrp="1"/>
          </p:cNvSpPr>
          <p:nvPr>
            <p:ph idx="1"/>
          </p:nvPr>
        </p:nvSpPr>
        <p:spPr/>
        <p:txBody>
          <a:bodyPr/>
          <a:lstStyle/>
          <a:p>
            <a:pPr fontAlgn="base"/>
            <a:r>
              <a:rPr lang="en-US" dirty="0"/>
              <a:t>Type: </a:t>
            </a:r>
            <a:r>
              <a:rPr lang="en-US" dirty="0" err="1" smtClean="0"/>
              <a:t>Dille-Koppanyi</a:t>
            </a:r>
            <a:r>
              <a:rPr lang="en-US" dirty="0"/>
              <a:t>​</a:t>
            </a:r>
          </a:p>
          <a:p>
            <a:pPr fontAlgn="base"/>
            <a:r>
              <a:rPr lang="en-US" dirty="0"/>
              <a:t>​</a:t>
            </a:r>
          </a:p>
          <a:p>
            <a:pPr fontAlgn="base"/>
            <a:r>
              <a:rPr lang="en-US" dirty="0"/>
              <a:t>Chemicals:​</a:t>
            </a:r>
          </a:p>
          <a:p>
            <a:pPr marL="808038" indent="-342900" fontAlgn="base">
              <a:buFont typeface="Courier New" panose="02070309020205020404" pitchFamily="49" charset="0"/>
              <a:buChar char="o"/>
            </a:pPr>
            <a:r>
              <a:rPr lang="en-US" dirty="0"/>
              <a:t>Cobalt acetate and </a:t>
            </a:r>
            <a:r>
              <a:rPr lang="en-US" dirty="0" err="1"/>
              <a:t>isopropylamine</a:t>
            </a:r>
            <a:r>
              <a:rPr lang="en-US" dirty="0"/>
              <a:t>​</a:t>
            </a:r>
          </a:p>
          <a:p>
            <a:pPr fontAlgn="base"/>
            <a:r>
              <a:rPr lang="en-US" dirty="0"/>
              <a:t>​</a:t>
            </a:r>
          </a:p>
          <a:p>
            <a:pPr fontAlgn="base"/>
            <a:r>
              <a:rPr lang="en-US" dirty="0"/>
              <a:t>Meaning of Results: ​</a:t>
            </a:r>
          </a:p>
          <a:p>
            <a:pPr marL="808038" indent="-342900" fontAlgn="base">
              <a:buFont typeface="Courier New" panose="02070309020205020404" pitchFamily="49" charset="0"/>
              <a:buChar char="o"/>
            </a:pPr>
            <a:r>
              <a:rPr lang="en-US" dirty="0"/>
              <a:t>Barbiturates will turn the solution violet-blue.</a:t>
            </a:r>
          </a:p>
          <a:p>
            <a:endParaRPr lang="en-US" dirty="0"/>
          </a:p>
        </p:txBody>
      </p:sp>
    </p:spTree>
    <p:extLst>
      <p:ext uri="{BB962C8B-B14F-4D97-AF65-F5344CB8AC3E}">
        <p14:creationId xmlns:p14="http://schemas.microsoft.com/office/powerpoint/2010/main" val="2792387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Color Test</a:t>
            </a:r>
            <a:endParaRPr lang="en-US" dirty="0"/>
          </a:p>
        </p:txBody>
      </p:sp>
      <p:sp>
        <p:nvSpPr>
          <p:cNvPr id="3" name="Content Placeholder 2"/>
          <p:cNvSpPr>
            <a:spLocks noGrp="1"/>
          </p:cNvSpPr>
          <p:nvPr>
            <p:ph idx="1"/>
          </p:nvPr>
        </p:nvSpPr>
        <p:spPr/>
        <p:txBody>
          <a:bodyPr/>
          <a:lstStyle/>
          <a:p>
            <a:pPr fontAlgn="base">
              <a:buFont typeface="Courier New" panose="02070309020205020404" pitchFamily="49" charset="0"/>
              <a:buChar char="o"/>
            </a:pPr>
            <a:r>
              <a:rPr lang="en-US" dirty="0"/>
              <a:t>Type: Van </a:t>
            </a:r>
            <a:r>
              <a:rPr lang="en-US" dirty="0" err="1"/>
              <a:t>Urk</a:t>
            </a:r>
            <a:r>
              <a:rPr lang="en-US" dirty="0"/>
              <a:t>​</a:t>
            </a:r>
          </a:p>
          <a:p>
            <a:pPr fontAlgn="base">
              <a:buFont typeface="Courier New" panose="02070309020205020404" pitchFamily="49" charset="0"/>
              <a:buChar char="o"/>
            </a:pPr>
            <a:r>
              <a:rPr lang="en-US" dirty="0"/>
              <a:t>​</a:t>
            </a:r>
          </a:p>
          <a:p>
            <a:pPr fontAlgn="base">
              <a:buFont typeface="Courier New" panose="02070309020205020404" pitchFamily="49" charset="0"/>
              <a:buChar char="o"/>
            </a:pPr>
            <a:r>
              <a:rPr lang="en-US" dirty="0"/>
              <a:t>Chemicals:​</a:t>
            </a:r>
          </a:p>
          <a:p>
            <a:pPr marL="808038" indent="-342900" fontAlgn="base">
              <a:buFont typeface="Courier New" panose="02070309020205020404" pitchFamily="49" charset="0"/>
              <a:buChar char="o"/>
            </a:pPr>
            <a:r>
              <a:rPr lang="en-US" dirty="0"/>
              <a:t>P-</a:t>
            </a:r>
            <a:r>
              <a:rPr lang="en-US" dirty="0" err="1"/>
              <a:t>dimethylaminobenzaldehyde</a:t>
            </a:r>
            <a:r>
              <a:rPr lang="en-US" dirty="0"/>
              <a:t>, hydrochloric acid, ethyl alcohol​</a:t>
            </a:r>
          </a:p>
          <a:p>
            <a:pPr fontAlgn="base">
              <a:buFont typeface="Courier New" panose="02070309020205020404" pitchFamily="49" charset="0"/>
              <a:buChar char="o"/>
            </a:pPr>
            <a:r>
              <a:rPr lang="en-US" dirty="0"/>
              <a:t>​</a:t>
            </a:r>
          </a:p>
          <a:p>
            <a:pPr fontAlgn="base">
              <a:buFont typeface="Courier New" panose="02070309020205020404" pitchFamily="49" charset="0"/>
              <a:buChar char="o"/>
            </a:pPr>
            <a:r>
              <a:rPr lang="en-US" dirty="0"/>
              <a:t>Meaning of Results: ​</a:t>
            </a:r>
          </a:p>
          <a:p>
            <a:pPr marL="808038" indent="-342900" fontAlgn="base">
              <a:buFont typeface="Courier New" panose="02070309020205020404" pitchFamily="49" charset="0"/>
              <a:buChar char="o"/>
            </a:pPr>
            <a:r>
              <a:rPr lang="en-US" dirty="0"/>
              <a:t>LSD will turn the solution blue-purple.</a:t>
            </a:r>
          </a:p>
          <a:p>
            <a:endParaRPr lang="en-US" dirty="0"/>
          </a:p>
        </p:txBody>
      </p:sp>
    </p:spTree>
    <p:extLst>
      <p:ext uri="{BB962C8B-B14F-4D97-AF65-F5344CB8AC3E}">
        <p14:creationId xmlns:p14="http://schemas.microsoft.com/office/powerpoint/2010/main" val="38003432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Presumptive Color Test</a:t>
            </a:r>
            <a:endParaRPr lang="en-US" dirty="0"/>
          </a:p>
        </p:txBody>
      </p:sp>
      <p:sp>
        <p:nvSpPr>
          <p:cNvPr id="3" name="Content Placeholder 2"/>
          <p:cNvSpPr>
            <a:spLocks noGrp="1"/>
          </p:cNvSpPr>
          <p:nvPr>
            <p:ph idx="1"/>
          </p:nvPr>
        </p:nvSpPr>
        <p:spPr/>
        <p:txBody>
          <a:bodyPr/>
          <a:lstStyle/>
          <a:p>
            <a:pPr fontAlgn="base"/>
            <a:r>
              <a:rPr lang="en-US" dirty="0"/>
              <a:t>Type: </a:t>
            </a:r>
            <a:r>
              <a:rPr lang="en-US" dirty="0" err="1"/>
              <a:t>Duquenois</a:t>
            </a:r>
            <a:r>
              <a:rPr lang="en-US" dirty="0"/>
              <a:t>-Levine Test​</a:t>
            </a:r>
          </a:p>
          <a:p>
            <a:pPr fontAlgn="base"/>
            <a:r>
              <a:rPr lang="en-US" dirty="0"/>
              <a:t>​</a:t>
            </a:r>
          </a:p>
          <a:p>
            <a:pPr fontAlgn="base"/>
            <a:r>
              <a:rPr lang="en-US" dirty="0"/>
              <a:t>Chemicals:​</a:t>
            </a:r>
          </a:p>
          <a:p>
            <a:pPr marL="690563" indent="-225425" fontAlgn="base"/>
            <a:r>
              <a:rPr lang="en-US" dirty="0"/>
              <a:t>Vanillin, acetaldehyde, ethyl alcohol​</a:t>
            </a:r>
          </a:p>
          <a:p>
            <a:pPr fontAlgn="base"/>
            <a:r>
              <a:rPr lang="en-US" dirty="0"/>
              <a:t>​</a:t>
            </a:r>
          </a:p>
          <a:p>
            <a:pPr fontAlgn="base"/>
            <a:r>
              <a:rPr lang="en-US" dirty="0"/>
              <a:t>Meaning of Results: ​</a:t>
            </a:r>
          </a:p>
          <a:p>
            <a:pPr marL="690563" indent="-225425" fontAlgn="base"/>
            <a:r>
              <a:rPr lang="en-US" dirty="0"/>
              <a:t>LSD will turn the solution blue-purple.​</a:t>
            </a:r>
          </a:p>
          <a:p>
            <a:endParaRPr lang="en-US" dirty="0"/>
          </a:p>
        </p:txBody>
      </p:sp>
    </p:spTree>
    <p:extLst>
      <p:ext uri="{BB962C8B-B14F-4D97-AF65-F5344CB8AC3E}">
        <p14:creationId xmlns:p14="http://schemas.microsoft.com/office/powerpoint/2010/main" val="1311320983"/>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3143</TotalTime>
  <Words>2209</Words>
  <Application>Microsoft Office PowerPoint</Application>
  <PresentationFormat>Widescreen</PresentationFormat>
  <Paragraphs>227</Paragraphs>
  <Slides>37</Slides>
  <Notes>10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37</vt:i4>
      </vt:variant>
    </vt:vector>
  </HeadingPairs>
  <TitlesOfParts>
    <vt:vector size="45" baseType="lpstr">
      <vt:lpstr>ＭＳ Ｐゴシック</vt:lpstr>
      <vt:lpstr>Arial</vt:lpstr>
      <vt:lpstr>Calibri</vt:lpstr>
      <vt:lpstr>Calibri Light</vt:lpstr>
      <vt:lpstr>Courier New</vt:lpstr>
      <vt:lpstr>Times New Roman</vt:lpstr>
      <vt:lpstr>Verdana</vt:lpstr>
      <vt:lpstr>Retrospect</vt:lpstr>
      <vt:lpstr>Toxicology Part Two</vt:lpstr>
      <vt:lpstr>Collection and Preservation</vt:lpstr>
      <vt:lpstr>Drug Identification</vt:lpstr>
      <vt:lpstr>Presumptive Testing</vt:lpstr>
      <vt:lpstr>Presumptive Color Test</vt:lpstr>
      <vt:lpstr>Presumptive Color Test</vt:lpstr>
      <vt:lpstr>Presumptive Color Test</vt:lpstr>
      <vt:lpstr>Presumptive Color Test</vt:lpstr>
      <vt:lpstr>Presumptive Color Test</vt:lpstr>
      <vt:lpstr>Other Presumptive Tests</vt:lpstr>
      <vt:lpstr>Advantages and Disadvantages</vt:lpstr>
      <vt:lpstr>Confirmative Testing</vt:lpstr>
      <vt:lpstr>Confirmative Testing</vt:lpstr>
      <vt:lpstr>Categories of Drug Analysis</vt:lpstr>
      <vt:lpstr>Chromatography</vt:lpstr>
      <vt:lpstr>Chromatography</vt:lpstr>
      <vt:lpstr>PowerPoint Presentation</vt:lpstr>
      <vt:lpstr>Spectrophotometry</vt:lpstr>
      <vt:lpstr>UV and IR Spectroscopy</vt:lpstr>
      <vt:lpstr>UV Spectrums</vt:lpstr>
      <vt:lpstr>Mass Spectroscopy </vt:lpstr>
      <vt:lpstr>Mass Spectrums of Heroin (red) and Cocaine (blue)</vt:lpstr>
      <vt:lpstr>Drug Test Selection</vt:lpstr>
      <vt:lpstr>Analysis of Controlled Substances </vt:lpstr>
      <vt:lpstr>Drunk Driving</vt:lpstr>
      <vt:lpstr>Alcohol Absorption</vt:lpstr>
      <vt:lpstr>Alcohol Elimination</vt:lpstr>
      <vt:lpstr>Alcohol Testing</vt:lpstr>
      <vt:lpstr>Alcohol Testing</vt:lpstr>
      <vt:lpstr>Alcohol Testing Devices</vt:lpstr>
      <vt:lpstr>Factors Affecting Blood Alcohol Tests</vt:lpstr>
      <vt:lpstr>Legal Limit</vt:lpstr>
      <vt:lpstr>Increased driving risk in relation to blood-alcohol concentration</vt:lpstr>
      <vt:lpstr>Alcohol and the Law</vt:lpstr>
      <vt:lpstr>Detecting Drugs in Hair</vt:lpstr>
      <vt:lpstr>Heavy Metal Poisoning</vt:lpstr>
      <vt:lpstr>CO Poisoning</vt:lpstr>
    </vt:vector>
  </TitlesOfParts>
  <Company>Austin ISD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Toxicology Part 2</dc:title>
  <dc:creator>Amy Moore</dc:creator>
  <cp:lastModifiedBy>Amy Moore</cp:lastModifiedBy>
  <cp:revision>17</cp:revision>
  <dcterms:created xsi:type="dcterms:W3CDTF">2015-04-20T13:40:23Z</dcterms:created>
  <dcterms:modified xsi:type="dcterms:W3CDTF">2015-04-22T18:03:24Z</dcterms:modified>
</cp:coreProperties>
</file>